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680" r:id="rId5"/>
  </p:sldMasterIdLst>
  <p:sldIdLst>
    <p:sldId id="271" r:id="rId6"/>
    <p:sldId id="272" r:id="rId7"/>
    <p:sldId id="276" r:id="rId8"/>
    <p:sldId id="273" r:id="rId9"/>
    <p:sldId id="274" r:id="rId10"/>
    <p:sldId id="275" r:id="rId11"/>
    <p:sldId id="278" r:id="rId12"/>
    <p:sldId id="280" r:id="rId13"/>
    <p:sldId id="283" r:id="rId14"/>
    <p:sldId id="282" r:id="rId15"/>
    <p:sldId id="285" r:id="rId16"/>
    <p:sldId id="287" r:id="rId17"/>
    <p:sldId id="288" r:id="rId18"/>
    <p:sldId id="286" r:id="rId19"/>
    <p:sldId id="284" r:id="rId20"/>
    <p:sldId id="289" r:id="rId21"/>
    <p:sldId id="295" r:id="rId22"/>
    <p:sldId id="294" r:id="rId23"/>
    <p:sldId id="292" r:id="rId24"/>
    <p:sldId id="291" r:id="rId25"/>
    <p:sldId id="296" r:id="rId26"/>
    <p:sldId id="298" r:id="rId27"/>
    <p:sldId id="301" r:id="rId28"/>
    <p:sldId id="302" r:id="rId29"/>
    <p:sldId id="303" r:id="rId30"/>
    <p:sldId id="300" r:id="rId31"/>
    <p:sldId id="304" r:id="rId32"/>
    <p:sldId id="306" r:id="rId33"/>
    <p:sldId id="305" r:id="rId34"/>
    <p:sldId id="299" r:id="rId35"/>
    <p:sldId id="317" r:id="rId36"/>
    <p:sldId id="316" r:id="rId37"/>
    <p:sldId id="315" r:id="rId38"/>
    <p:sldId id="314" r:id="rId39"/>
    <p:sldId id="313" r:id="rId40"/>
    <p:sldId id="312" r:id="rId41"/>
    <p:sldId id="311" r:id="rId42"/>
    <p:sldId id="310" r:id="rId43"/>
    <p:sldId id="309" r:id="rId44"/>
    <p:sldId id="308" r:id="rId45"/>
    <p:sldId id="322" r:id="rId46"/>
    <p:sldId id="321" r:id="rId47"/>
    <p:sldId id="320" r:id="rId48"/>
    <p:sldId id="319" r:id="rId49"/>
    <p:sldId id="277" r:id="rId50"/>
    <p:sldId id="323" r:id="rId51"/>
    <p:sldId id="263" r:id="rId52"/>
    <p:sldId id="28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14" autoAdjust="0"/>
    <p:restoredTop sz="94660"/>
  </p:normalViewPr>
  <p:slideViewPr>
    <p:cSldViewPr snapToGrid="0">
      <p:cViewPr varScale="1">
        <p:scale>
          <a:sx n="88" d="100"/>
          <a:sy n="88" d="100"/>
        </p:scale>
        <p:origin x="68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2D5FB-4B39-4FA2-9F96-98FF47FA9970}"/>
              </a:ext>
            </a:extLst>
          </p:cNvPr>
          <p:cNvSpPr>
            <a:spLocks noGrp="1"/>
          </p:cNvSpPr>
          <p:nvPr>
            <p:ph type="ctrTitle"/>
          </p:nvPr>
        </p:nvSpPr>
        <p:spPr>
          <a:xfrm>
            <a:off x="1964267" y="1744133"/>
            <a:ext cx="8263466" cy="1845734"/>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EDFB8C5-C002-46A4-9A52-AF6DC28C5D7F}"/>
              </a:ext>
            </a:extLst>
          </p:cNvPr>
          <p:cNvSpPr>
            <a:spLocks noGrp="1"/>
          </p:cNvSpPr>
          <p:nvPr>
            <p:ph type="subTitle" idx="1"/>
          </p:nvPr>
        </p:nvSpPr>
        <p:spPr>
          <a:xfrm>
            <a:off x="1964267" y="3589868"/>
            <a:ext cx="8263466" cy="16679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82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F912D6-CEAB-4A1C-B3D7-A738BBDF0C33}"/>
              </a:ext>
            </a:extLst>
          </p:cNvPr>
          <p:cNvSpPr>
            <a:spLocks noGrp="1"/>
          </p:cNvSpPr>
          <p:nvPr>
            <p:ph type="pic" sz="quarter" idx="10" hasCustomPrompt="1"/>
          </p:nvPr>
        </p:nvSpPr>
        <p:spPr>
          <a:xfrm>
            <a:off x="134938" y="134938"/>
            <a:ext cx="11938000" cy="5580062"/>
          </a:xfrm>
        </p:spPr>
        <p:txBody>
          <a:bodyPr/>
          <a:lstStyle>
            <a:lvl1pPr>
              <a:defRPr/>
            </a:lvl1pPr>
          </a:lstStyle>
          <a:p>
            <a:r>
              <a:rPr lang="en-US" dirty="0"/>
              <a:t>Screenshot</a:t>
            </a:r>
          </a:p>
        </p:txBody>
      </p:sp>
    </p:spTree>
    <p:extLst>
      <p:ext uri="{BB962C8B-B14F-4D97-AF65-F5344CB8AC3E}">
        <p14:creationId xmlns:p14="http://schemas.microsoft.com/office/powerpoint/2010/main" val="411176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D50708F-5852-46E1-8E1A-894891A2C038}"/>
              </a:ext>
            </a:extLst>
          </p:cNvPr>
          <p:cNvSpPr>
            <a:spLocks noGrp="1"/>
          </p:cNvSpPr>
          <p:nvPr>
            <p:ph type="pic" sz="quarter" idx="12"/>
          </p:nvPr>
        </p:nvSpPr>
        <p:spPr>
          <a:xfrm>
            <a:off x="836613" y="987425"/>
            <a:ext cx="3932237" cy="4873625"/>
          </a:xfrm>
        </p:spPr>
        <p:txBody>
          <a:bodyPr/>
          <a:lstStyle/>
          <a:p>
            <a:r>
              <a:rPr lang="en-US"/>
              <a:t>Click icon to add picture</a:t>
            </a:r>
          </a:p>
        </p:txBody>
      </p:sp>
      <p:sp>
        <p:nvSpPr>
          <p:cNvPr id="3" name="Content Placeholder 2">
            <a:extLst>
              <a:ext uri="{FF2B5EF4-FFF2-40B4-BE49-F238E27FC236}">
                <a16:creationId xmlns:a16="http://schemas.microsoft.com/office/drawing/2014/main" id="{BA25300C-87B6-423B-B2EA-036A3C4CD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181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2D5FB-4B39-4FA2-9F96-98FF47FA9970}"/>
              </a:ext>
            </a:extLst>
          </p:cNvPr>
          <p:cNvSpPr>
            <a:spLocks noGrp="1"/>
          </p:cNvSpPr>
          <p:nvPr>
            <p:ph type="ctrTitle"/>
          </p:nvPr>
        </p:nvSpPr>
        <p:spPr>
          <a:xfrm>
            <a:off x="1964267" y="1744133"/>
            <a:ext cx="8263466" cy="1845734"/>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EDFB8C5-C002-46A4-9A52-AF6DC28C5D7F}"/>
              </a:ext>
            </a:extLst>
          </p:cNvPr>
          <p:cNvSpPr>
            <a:spLocks noGrp="1"/>
          </p:cNvSpPr>
          <p:nvPr>
            <p:ph type="subTitle" idx="1"/>
          </p:nvPr>
        </p:nvSpPr>
        <p:spPr>
          <a:xfrm>
            <a:off x="1964267" y="3589868"/>
            <a:ext cx="8263466" cy="16679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44693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E735-8C33-46F1-9B55-A0164E163F13}"/>
              </a:ext>
            </a:extLst>
          </p:cNvPr>
          <p:cNvSpPr>
            <a:spLocks noGrp="1"/>
          </p:cNvSpPr>
          <p:nvPr>
            <p:ph type="title"/>
          </p:nvPr>
        </p:nvSpPr>
        <p:spPr>
          <a:xfrm>
            <a:off x="838200" y="365125"/>
            <a:ext cx="930486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C60E882-3BA4-4D42-B6C0-A12EC745C130}"/>
              </a:ext>
            </a:extLst>
          </p:cNvPr>
          <p:cNvSpPr>
            <a:spLocks noGrp="1"/>
          </p:cNvSpPr>
          <p:nvPr>
            <p:ph idx="1"/>
          </p:nvPr>
        </p:nvSpPr>
        <p:spPr>
          <a:xfrm>
            <a:off x="838200" y="1825625"/>
            <a:ext cx="93048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863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B0C7-C421-429C-8A91-CDF8BCE1D44C}"/>
              </a:ext>
            </a:extLst>
          </p:cNvPr>
          <p:cNvSpPr>
            <a:spLocks noGrp="1"/>
          </p:cNvSpPr>
          <p:nvPr>
            <p:ph type="title"/>
          </p:nvPr>
        </p:nvSpPr>
        <p:spPr>
          <a:xfrm>
            <a:off x="831850" y="6598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007125-BB96-4F3A-8131-6C8A135A7CD8}"/>
              </a:ext>
            </a:extLst>
          </p:cNvPr>
          <p:cNvSpPr>
            <a:spLocks noGrp="1"/>
          </p:cNvSpPr>
          <p:nvPr>
            <p:ph type="body" idx="1"/>
          </p:nvPr>
        </p:nvSpPr>
        <p:spPr>
          <a:xfrm>
            <a:off x="831850" y="353959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94592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8C91-F296-41FF-AF62-C1B2F6EE9F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105AA-9BEB-43A9-A689-43D69C5EA83D}"/>
              </a:ext>
            </a:extLst>
          </p:cNvPr>
          <p:cNvSpPr>
            <a:spLocks noGrp="1"/>
          </p:cNvSpPr>
          <p:nvPr>
            <p:ph sz="half" idx="1"/>
          </p:nvPr>
        </p:nvSpPr>
        <p:spPr>
          <a:xfrm>
            <a:off x="838200" y="1825625"/>
            <a:ext cx="5181600" cy="404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3D9D5-61CE-4E78-85C8-CD94E0241BC1}"/>
              </a:ext>
            </a:extLst>
          </p:cNvPr>
          <p:cNvSpPr>
            <a:spLocks noGrp="1"/>
          </p:cNvSpPr>
          <p:nvPr>
            <p:ph sz="half" idx="2"/>
          </p:nvPr>
        </p:nvSpPr>
        <p:spPr>
          <a:xfrm>
            <a:off x="6172200" y="1825625"/>
            <a:ext cx="5181600" cy="404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710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F2EC-978F-4CB0-A555-591A19ADEB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910979-6B8D-42BF-99AB-4EE1E1D5D3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82F433-7505-46E4-A0E8-A00C19D0AB66}"/>
              </a:ext>
            </a:extLst>
          </p:cNvPr>
          <p:cNvSpPr>
            <a:spLocks noGrp="1"/>
          </p:cNvSpPr>
          <p:nvPr>
            <p:ph sz="half" idx="2"/>
          </p:nvPr>
        </p:nvSpPr>
        <p:spPr>
          <a:xfrm>
            <a:off x="839788" y="2505075"/>
            <a:ext cx="5157787" cy="3345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D9B6E8-BDE7-4E5B-98FD-396EE190A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F79226-26A8-4517-9233-AB127191EEFA}"/>
              </a:ext>
            </a:extLst>
          </p:cNvPr>
          <p:cNvSpPr>
            <a:spLocks noGrp="1"/>
          </p:cNvSpPr>
          <p:nvPr>
            <p:ph sz="quarter" idx="4"/>
          </p:nvPr>
        </p:nvSpPr>
        <p:spPr>
          <a:xfrm>
            <a:off x="6172200" y="2505075"/>
            <a:ext cx="5183188" cy="3345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648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F912D6-CEAB-4A1C-B3D7-A738BBDF0C33}"/>
              </a:ext>
            </a:extLst>
          </p:cNvPr>
          <p:cNvSpPr>
            <a:spLocks noGrp="1"/>
          </p:cNvSpPr>
          <p:nvPr>
            <p:ph type="pic" sz="quarter" idx="10" hasCustomPrompt="1"/>
          </p:nvPr>
        </p:nvSpPr>
        <p:spPr>
          <a:xfrm>
            <a:off x="134938" y="134938"/>
            <a:ext cx="11938000" cy="5580062"/>
          </a:xfrm>
        </p:spPr>
        <p:txBody>
          <a:bodyPr/>
          <a:lstStyle>
            <a:lvl1pPr>
              <a:defRPr/>
            </a:lvl1pPr>
          </a:lstStyle>
          <a:p>
            <a:r>
              <a:rPr lang="en-US" dirty="0"/>
              <a:t>Screenshot</a:t>
            </a:r>
          </a:p>
        </p:txBody>
      </p:sp>
    </p:spTree>
    <p:extLst>
      <p:ext uri="{BB962C8B-B14F-4D97-AF65-F5344CB8AC3E}">
        <p14:creationId xmlns:p14="http://schemas.microsoft.com/office/powerpoint/2010/main" val="3809650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D50708F-5852-46E1-8E1A-894891A2C038}"/>
              </a:ext>
            </a:extLst>
          </p:cNvPr>
          <p:cNvSpPr>
            <a:spLocks noGrp="1"/>
          </p:cNvSpPr>
          <p:nvPr>
            <p:ph type="pic" sz="quarter" idx="12"/>
          </p:nvPr>
        </p:nvSpPr>
        <p:spPr>
          <a:xfrm>
            <a:off x="836613" y="987425"/>
            <a:ext cx="3932237" cy="4873625"/>
          </a:xfrm>
        </p:spPr>
        <p:txBody>
          <a:bodyPr/>
          <a:lstStyle/>
          <a:p>
            <a:r>
              <a:rPr lang="en-US"/>
              <a:t>Click icon to add picture</a:t>
            </a:r>
          </a:p>
        </p:txBody>
      </p:sp>
      <p:sp>
        <p:nvSpPr>
          <p:cNvPr id="3" name="Content Placeholder 2">
            <a:extLst>
              <a:ext uri="{FF2B5EF4-FFF2-40B4-BE49-F238E27FC236}">
                <a16:creationId xmlns:a16="http://schemas.microsoft.com/office/drawing/2014/main" id="{BA25300C-87B6-423B-B2EA-036A3C4CD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857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770B-F2FA-4751-9485-CD4F9A43E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EEBFAA-A745-4022-B82C-733DBC967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2EBEB4-DD72-4649-81AC-D8AAA9A8DE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9174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E735-8C33-46F1-9B55-A0164E163F13}"/>
              </a:ext>
            </a:extLst>
          </p:cNvPr>
          <p:cNvSpPr>
            <a:spLocks noGrp="1"/>
          </p:cNvSpPr>
          <p:nvPr>
            <p:ph type="title"/>
          </p:nvPr>
        </p:nvSpPr>
        <p:spPr>
          <a:xfrm>
            <a:off x="838200" y="365125"/>
            <a:ext cx="930486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C60E882-3BA4-4D42-B6C0-A12EC745C130}"/>
              </a:ext>
            </a:extLst>
          </p:cNvPr>
          <p:cNvSpPr>
            <a:spLocks noGrp="1"/>
          </p:cNvSpPr>
          <p:nvPr>
            <p:ph idx="1"/>
          </p:nvPr>
        </p:nvSpPr>
        <p:spPr>
          <a:xfrm>
            <a:off x="838200" y="1825625"/>
            <a:ext cx="930486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7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CFD5-1702-428F-AEE0-E5CE0FE382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568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B0C7-C421-429C-8A91-CDF8BCE1D44C}"/>
              </a:ext>
            </a:extLst>
          </p:cNvPr>
          <p:cNvSpPr>
            <a:spLocks noGrp="1"/>
          </p:cNvSpPr>
          <p:nvPr>
            <p:ph type="title"/>
          </p:nvPr>
        </p:nvSpPr>
        <p:spPr>
          <a:xfrm>
            <a:off x="831850" y="6598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007125-BB96-4F3A-8131-6C8A135A7CD8}"/>
              </a:ext>
            </a:extLst>
          </p:cNvPr>
          <p:cNvSpPr>
            <a:spLocks noGrp="1"/>
          </p:cNvSpPr>
          <p:nvPr>
            <p:ph type="body" idx="1"/>
          </p:nvPr>
        </p:nvSpPr>
        <p:spPr>
          <a:xfrm>
            <a:off x="831850" y="353959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0409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8C91-F296-41FF-AF62-C1B2F6EE9F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105AA-9BEB-43A9-A689-43D69C5EA83D}"/>
              </a:ext>
            </a:extLst>
          </p:cNvPr>
          <p:cNvSpPr>
            <a:spLocks noGrp="1"/>
          </p:cNvSpPr>
          <p:nvPr>
            <p:ph sz="half" idx="1"/>
          </p:nvPr>
        </p:nvSpPr>
        <p:spPr>
          <a:xfrm>
            <a:off x="838200" y="1825625"/>
            <a:ext cx="5181600" cy="404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3D9D5-61CE-4E78-85C8-CD94E0241BC1}"/>
              </a:ext>
            </a:extLst>
          </p:cNvPr>
          <p:cNvSpPr>
            <a:spLocks noGrp="1"/>
          </p:cNvSpPr>
          <p:nvPr>
            <p:ph sz="half" idx="2"/>
          </p:nvPr>
        </p:nvSpPr>
        <p:spPr>
          <a:xfrm>
            <a:off x="6172200" y="1825625"/>
            <a:ext cx="5181600" cy="404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92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F2EC-978F-4CB0-A555-591A19ADEB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910979-6B8D-42BF-99AB-4EE1E1D5D3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82F433-7505-46E4-A0E8-A00C19D0AB66}"/>
              </a:ext>
            </a:extLst>
          </p:cNvPr>
          <p:cNvSpPr>
            <a:spLocks noGrp="1"/>
          </p:cNvSpPr>
          <p:nvPr>
            <p:ph sz="half" idx="2"/>
          </p:nvPr>
        </p:nvSpPr>
        <p:spPr>
          <a:xfrm>
            <a:off x="839788" y="2505075"/>
            <a:ext cx="5157787" cy="3345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D9B6E8-BDE7-4E5B-98FD-396EE190A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F79226-26A8-4517-9233-AB127191EEFA}"/>
              </a:ext>
            </a:extLst>
          </p:cNvPr>
          <p:cNvSpPr>
            <a:spLocks noGrp="1"/>
          </p:cNvSpPr>
          <p:nvPr>
            <p:ph sz="quarter" idx="4"/>
          </p:nvPr>
        </p:nvSpPr>
        <p:spPr>
          <a:xfrm>
            <a:off x="6172200" y="2505075"/>
            <a:ext cx="5183188" cy="3345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28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F912D6-CEAB-4A1C-B3D7-A738BBDF0C33}"/>
              </a:ext>
            </a:extLst>
          </p:cNvPr>
          <p:cNvSpPr>
            <a:spLocks noGrp="1"/>
          </p:cNvSpPr>
          <p:nvPr>
            <p:ph type="pic" sz="quarter" idx="10" hasCustomPrompt="1"/>
          </p:nvPr>
        </p:nvSpPr>
        <p:spPr>
          <a:xfrm>
            <a:off x="134938" y="134938"/>
            <a:ext cx="11938000" cy="5580062"/>
          </a:xfrm>
        </p:spPr>
        <p:txBody>
          <a:bodyPr/>
          <a:lstStyle>
            <a:lvl1pPr>
              <a:defRPr/>
            </a:lvl1pPr>
          </a:lstStyle>
          <a:p>
            <a:r>
              <a:rPr lang="en-US" dirty="0"/>
              <a:t>Screenshot</a:t>
            </a:r>
          </a:p>
        </p:txBody>
      </p:sp>
    </p:spTree>
    <p:extLst>
      <p:ext uri="{BB962C8B-B14F-4D97-AF65-F5344CB8AC3E}">
        <p14:creationId xmlns:p14="http://schemas.microsoft.com/office/powerpoint/2010/main" val="253304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D50708F-5852-46E1-8E1A-894891A2C038}"/>
              </a:ext>
            </a:extLst>
          </p:cNvPr>
          <p:cNvSpPr>
            <a:spLocks noGrp="1"/>
          </p:cNvSpPr>
          <p:nvPr>
            <p:ph type="pic" sz="quarter" idx="12"/>
          </p:nvPr>
        </p:nvSpPr>
        <p:spPr>
          <a:xfrm>
            <a:off x="836613" y="987425"/>
            <a:ext cx="3932237" cy="4873625"/>
          </a:xfrm>
        </p:spPr>
        <p:txBody>
          <a:bodyPr/>
          <a:lstStyle/>
          <a:p>
            <a:r>
              <a:rPr lang="en-US"/>
              <a:t>Click icon to add picture</a:t>
            </a:r>
          </a:p>
        </p:txBody>
      </p:sp>
      <p:sp>
        <p:nvSpPr>
          <p:cNvPr id="3" name="Content Placeholder 2">
            <a:extLst>
              <a:ext uri="{FF2B5EF4-FFF2-40B4-BE49-F238E27FC236}">
                <a16:creationId xmlns:a16="http://schemas.microsoft.com/office/drawing/2014/main" id="{BA25300C-87B6-423B-B2EA-036A3C4CD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07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770B-F2FA-4751-9485-CD4F9A43E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EEBFAA-A745-4022-B82C-733DBC967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2EBEB4-DD72-4649-81AC-D8AAA9A8DE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87471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CFD5-1702-428F-AEE0-E5CE0FE382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345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70C58-214F-4D7E-BAC0-02133096EE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252D2E-066F-4B9C-848C-9E9A9BEA3839}"/>
              </a:ext>
            </a:extLst>
          </p:cNvPr>
          <p:cNvSpPr>
            <a:spLocks noGrp="1"/>
          </p:cNvSpPr>
          <p:nvPr>
            <p:ph type="body" idx="1"/>
          </p:nvPr>
        </p:nvSpPr>
        <p:spPr>
          <a:xfrm>
            <a:off x="838200" y="1825625"/>
            <a:ext cx="10515600" cy="39401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63877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55" r:id="rId10"/>
    <p:sldLayoutId id="21474836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70C58-214F-4D7E-BAC0-02133096EE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252D2E-066F-4B9C-848C-9E9A9BEA3839}"/>
              </a:ext>
            </a:extLst>
          </p:cNvPr>
          <p:cNvSpPr>
            <a:spLocks noGrp="1"/>
          </p:cNvSpPr>
          <p:nvPr>
            <p:ph type="body" idx="1"/>
          </p:nvPr>
        </p:nvSpPr>
        <p:spPr>
          <a:xfrm>
            <a:off x="838200" y="1825625"/>
            <a:ext cx="10515600" cy="39401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39567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79FC-887F-4793-8884-CC7E79047425}"/>
              </a:ext>
            </a:extLst>
          </p:cNvPr>
          <p:cNvSpPr>
            <a:spLocks noGrp="1"/>
          </p:cNvSpPr>
          <p:nvPr>
            <p:ph type="ctrTitle"/>
          </p:nvPr>
        </p:nvSpPr>
        <p:spPr>
          <a:xfrm>
            <a:off x="1964267" y="432918"/>
            <a:ext cx="8263466" cy="1845734"/>
          </a:xfrm>
        </p:spPr>
        <p:txBody>
          <a:bodyPr>
            <a:normAutofit/>
          </a:bodyPr>
          <a:lstStyle/>
          <a:p>
            <a:r>
              <a:rPr lang="en-US" sz="2800" b="1" dirty="0">
                <a:solidFill>
                  <a:schemeClr val="tx2"/>
                </a:solidFill>
              </a:rPr>
              <a:t>Usability 2.0: How to create advanced </a:t>
            </a:r>
            <a:r>
              <a:rPr lang="en-US" sz="2800" b="1" dirty="0" err="1">
                <a:solidFill>
                  <a:schemeClr val="tx2"/>
                </a:solidFill>
              </a:rPr>
              <a:t>workcenters</a:t>
            </a:r>
            <a:r>
              <a:rPr lang="en-US" sz="2800" b="1" dirty="0">
                <a:solidFill>
                  <a:schemeClr val="tx2"/>
                </a:solidFill>
              </a:rPr>
              <a:t>, dashboards and pagelets without </a:t>
            </a:r>
            <a:r>
              <a:rPr lang="en-US" sz="2800" b="1" dirty="0" err="1">
                <a:solidFill>
                  <a:schemeClr val="tx2"/>
                </a:solidFill>
              </a:rPr>
              <a:t>AppDesigner</a:t>
            </a:r>
            <a:endParaRPr lang="en-US" sz="2800" dirty="0">
              <a:solidFill>
                <a:schemeClr val="tx2"/>
              </a:solidFill>
            </a:endParaRPr>
          </a:p>
        </p:txBody>
      </p:sp>
      <p:sp>
        <p:nvSpPr>
          <p:cNvPr id="3" name="Subtitle 2">
            <a:extLst>
              <a:ext uri="{FF2B5EF4-FFF2-40B4-BE49-F238E27FC236}">
                <a16:creationId xmlns:a16="http://schemas.microsoft.com/office/drawing/2014/main" id="{6B0750B6-21E9-49C4-988B-79D3E0803F9F}"/>
              </a:ext>
            </a:extLst>
          </p:cNvPr>
          <p:cNvSpPr>
            <a:spLocks noGrp="1"/>
          </p:cNvSpPr>
          <p:nvPr>
            <p:ph type="subTitle" idx="1"/>
          </p:nvPr>
        </p:nvSpPr>
        <p:spPr>
          <a:xfrm>
            <a:off x="1964267" y="2650128"/>
            <a:ext cx="8263466" cy="1667932"/>
          </a:xfrm>
        </p:spPr>
        <p:txBody>
          <a:bodyPr/>
          <a:lstStyle/>
          <a:p>
            <a:r>
              <a:rPr lang="en-US" dirty="0">
                <a:solidFill>
                  <a:schemeClr val="tx2"/>
                </a:solidFill>
              </a:rPr>
              <a:t>Session Number </a:t>
            </a:r>
            <a:r>
              <a:rPr lang="en-US" dirty="0" smtClean="0">
                <a:solidFill>
                  <a:schemeClr val="tx2"/>
                </a:solidFill>
              </a:rPr>
              <a:t>5004</a:t>
            </a:r>
            <a:endParaRPr lang="en-US" dirty="0">
              <a:solidFill>
                <a:schemeClr val="tx2"/>
              </a:solidFill>
            </a:endParaRPr>
          </a:p>
          <a:p>
            <a:r>
              <a:rPr lang="en-US" dirty="0">
                <a:solidFill>
                  <a:schemeClr val="tx2"/>
                </a:solidFill>
              </a:rPr>
              <a:t>March </a:t>
            </a:r>
            <a:r>
              <a:rPr lang="en-US" dirty="0" smtClean="0">
                <a:solidFill>
                  <a:schemeClr val="tx2"/>
                </a:solidFill>
              </a:rPr>
              <a:t>27, </a:t>
            </a:r>
            <a:r>
              <a:rPr lang="en-US" dirty="0">
                <a:solidFill>
                  <a:schemeClr val="tx2"/>
                </a:solidFill>
              </a:rPr>
              <a:t>2018</a:t>
            </a:r>
          </a:p>
        </p:txBody>
      </p:sp>
    </p:spTree>
    <p:extLst>
      <p:ext uri="{BB962C8B-B14F-4D97-AF65-F5344CB8AC3E}">
        <p14:creationId xmlns:p14="http://schemas.microsoft.com/office/powerpoint/2010/main" val="23819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00150" y="1431578"/>
            <a:ext cx="10191750" cy="4134465"/>
          </a:xfrm>
          <a:prstGeom prst="rect">
            <a:avLst/>
          </a:prstGeom>
        </p:spPr>
        <p:txBody>
          <a:bodyPr wrap="square">
            <a:sp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b="1" i="0" u="none" strike="noStrike" kern="0" cap="none" spc="0" normalizeH="0" baseline="0" noProof="0" dirty="0" err="1" smtClean="0">
                <a:ln>
                  <a:noFill/>
                </a:ln>
                <a:solidFill>
                  <a:prstClr val="black"/>
                </a:solidFill>
                <a:effectLst/>
                <a:uLnTx/>
                <a:uFillTx/>
              </a:rPr>
              <a:t>WorkCenters</a:t>
            </a:r>
            <a:endParaRPr kumimoji="0" lang="en-US" b="1" i="0" u="none" strike="noStrike" kern="0" cap="none" spc="0" normalizeH="0" baseline="0" noProof="0" dirty="0" smtClean="0">
              <a:ln>
                <a:noFill/>
              </a:ln>
              <a:solidFill>
                <a:prstClr val="black"/>
              </a:solidFill>
              <a:effectLst/>
              <a:uLnTx/>
              <a:uFillTx/>
            </a:endParaRPr>
          </a:p>
          <a:p>
            <a:pPr marL="0" marR="0" lvl="0" indent="0" fontAlgn="auto">
              <a:lnSpc>
                <a:spcPct val="100000"/>
              </a:lnSpc>
              <a:spcBef>
                <a:spcPts val="1000"/>
              </a:spcBef>
              <a:spcAft>
                <a:spcPts val="0"/>
              </a:spcAft>
              <a:buClrTx/>
              <a:buSzTx/>
              <a:buFontTx/>
              <a:buNone/>
              <a:tabLst/>
              <a:defRPr/>
            </a:pPr>
            <a:r>
              <a:rPr lang="en-US" sz="1600" dirty="0">
                <a:solidFill>
                  <a:prstClr val="black"/>
                </a:solidFill>
              </a:rPr>
              <a:t>Existing menu item</a:t>
            </a:r>
          </a:p>
          <a:p>
            <a:pPr marL="0" marR="0" lvl="0" indent="0" fontAlgn="auto">
              <a:lnSpc>
                <a:spcPct val="100000"/>
              </a:lnSpc>
              <a:spcBef>
                <a:spcPts val="1000"/>
              </a:spcBef>
              <a:spcAft>
                <a:spcPts val="0"/>
              </a:spcAft>
              <a:buClrTx/>
              <a:buSzTx/>
              <a:buFontTx/>
              <a:buNone/>
              <a:tabLst/>
              <a:defRPr/>
            </a:pPr>
            <a:r>
              <a:rPr lang="en-US" sz="1600" dirty="0">
                <a:solidFill>
                  <a:prstClr val="black"/>
                </a:solidFill>
              </a:rPr>
              <a:t>Instead of the component a </a:t>
            </a:r>
            <a:r>
              <a:rPr lang="en-US" sz="1600" dirty="0" err="1">
                <a:solidFill>
                  <a:prstClr val="black"/>
                </a:solidFill>
              </a:rPr>
              <a:t>WorkCenter</a:t>
            </a:r>
            <a:r>
              <a:rPr lang="en-US" sz="1600" dirty="0">
                <a:solidFill>
                  <a:prstClr val="black"/>
                </a:solidFill>
              </a:rPr>
              <a:t> page will be opened, the component is displayed in the transaction area. Always in </a:t>
            </a:r>
            <a:r>
              <a:rPr lang="en-US" sz="1600" dirty="0" err="1">
                <a:solidFill>
                  <a:prstClr val="black"/>
                </a:solidFill>
              </a:rPr>
              <a:t>WorkCenter</a:t>
            </a:r>
            <a:r>
              <a:rPr lang="en-US" sz="1600" dirty="0">
                <a:solidFill>
                  <a:prstClr val="black"/>
                </a:solidFill>
              </a:rPr>
              <a:t> layout, no way of only showing the component anymore.</a:t>
            </a:r>
          </a:p>
          <a:p>
            <a:pPr marL="0" marR="0" lvl="0" indent="0" fontAlgn="auto">
              <a:lnSpc>
                <a:spcPct val="100000"/>
              </a:lnSpc>
              <a:spcBef>
                <a:spcPts val="1000"/>
              </a:spcBef>
              <a:spcAft>
                <a:spcPts val="0"/>
              </a:spcAft>
              <a:buClrTx/>
              <a:buSzTx/>
              <a:buFontTx/>
              <a:buNone/>
              <a:tabLst/>
              <a:defRPr/>
            </a:pPr>
            <a:r>
              <a:rPr lang="en-US" sz="1600" dirty="0">
                <a:solidFill>
                  <a:prstClr val="black"/>
                </a:solidFill>
              </a:rPr>
              <a:t>Link of existing menu item</a:t>
            </a:r>
          </a:p>
          <a:p>
            <a:pPr marL="0" marR="0" lvl="0" indent="0" fontAlgn="auto">
              <a:lnSpc>
                <a:spcPct val="100000"/>
              </a:lnSpc>
              <a:spcBef>
                <a:spcPts val="1000"/>
              </a:spcBef>
              <a:spcAft>
                <a:spcPts val="0"/>
              </a:spcAft>
              <a:buClrTx/>
              <a:buSzTx/>
              <a:buFontTx/>
              <a:buNone/>
              <a:tabLst/>
              <a:defRPr/>
            </a:pPr>
            <a:r>
              <a:rPr lang="en-US" sz="1600" dirty="0">
                <a:solidFill>
                  <a:prstClr val="black"/>
                </a:solidFill>
              </a:rPr>
              <a:t>A </a:t>
            </a:r>
            <a:r>
              <a:rPr lang="en-US" sz="1600" dirty="0" err="1">
                <a:solidFill>
                  <a:prstClr val="black"/>
                </a:solidFill>
              </a:rPr>
              <a:t>WorkCenter</a:t>
            </a:r>
            <a:r>
              <a:rPr lang="en-US" sz="1600" dirty="0">
                <a:solidFill>
                  <a:prstClr val="black"/>
                </a:solidFill>
              </a:rPr>
              <a:t> page will be opened when using the new menu item. The default menu item remains unchanged. After opening, the component is displayed in the transaction area.</a:t>
            </a:r>
          </a:p>
          <a:p>
            <a:pPr marL="0" marR="0" lvl="0" indent="0" fontAlgn="auto">
              <a:lnSpc>
                <a:spcPct val="100000"/>
              </a:lnSpc>
              <a:spcBef>
                <a:spcPts val="1000"/>
              </a:spcBef>
              <a:spcAft>
                <a:spcPts val="0"/>
              </a:spcAft>
              <a:buClrTx/>
              <a:buSzTx/>
              <a:buFontTx/>
              <a:buNone/>
              <a:tabLst/>
              <a:defRPr/>
            </a:pPr>
            <a:r>
              <a:rPr lang="en-US" sz="1600" dirty="0" err="1">
                <a:solidFill>
                  <a:prstClr val="black"/>
                </a:solidFill>
              </a:rPr>
              <a:t>WorkCenter</a:t>
            </a:r>
            <a:r>
              <a:rPr lang="en-US" sz="1600" dirty="0">
                <a:solidFill>
                  <a:prstClr val="black"/>
                </a:solidFill>
              </a:rPr>
              <a:t> dashboard page</a:t>
            </a:r>
          </a:p>
          <a:p>
            <a:pPr marL="0" marR="0" lvl="0" indent="0" fontAlgn="auto">
              <a:lnSpc>
                <a:spcPct val="100000"/>
              </a:lnSpc>
              <a:spcBef>
                <a:spcPts val="1000"/>
              </a:spcBef>
              <a:spcAft>
                <a:spcPts val="0"/>
              </a:spcAft>
              <a:buClrTx/>
              <a:buSzTx/>
              <a:buFontTx/>
              <a:buNone/>
              <a:tabLst/>
              <a:defRPr/>
            </a:pPr>
            <a:r>
              <a:rPr lang="en-US" sz="1600" dirty="0">
                <a:solidFill>
                  <a:prstClr val="black"/>
                </a:solidFill>
              </a:rPr>
              <a:t>A </a:t>
            </a:r>
            <a:r>
              <a:rPr lang="en-US" sz="1600" dirty="0" err="1">
                <a:solidFill>
                  <a:prstClr val="black"/>
                </a:solidFill>
              </a:rPr>
              <a:t>WorkCenter</a:t>
            </a:r>
            <a:r>
              <a:rPr lang="en-US" sz="1600" dirty="0">
                <a:solidFill>
                  <a:prstClr val="black"/>
                </a:solidFill>
              </a:rPr>
              <a:t> page will be opened when using the new menu item. After opening, the a blank dashboard page is displayed in the transaction area which can have pagelets in up to three columns.</a:t>
            </a:r>
          </a:p>
          <a:p>
            <a:pPr marL="0" marR="0" lvl="0" indent="0" defTabSz="914400" eaLnBrk="1" fontAlgn="auto" latinLnBrk="0" hangingPunct="1">
              <a:lnSpc>
                <a:spcPct val="100000"/>
              </a:lnSpc>
              <a:spcBef>
                <a:spcPts val="1000"/>
              </a:spcBef>
              <a:spcAft>
                <a:spcPts val="0"/>
              </a:spcAft>
              <a:buClrTx/>
              <a:buSzTx/>
              <a:buFontTx/>
              <a:buNone/>
              <a:tabLst/>
              <a:defRPr/>
            </a:pPr>
            <a:r>
              <a:rPr kumimoji="0" lang="en-US" b="1" i="0" u="none" strike="noStrike" kern="0" cap="none" spc="0" normalizeH="0" baseline="0" noProof="0" dirty="0" smtClean="0">
                <a:ln>
                  <a:noFill/>
                </a:ln>
                <a:solidFill>
                  <a:prstClr val="black"/>
                </a:solidFill>
                <a:effectLst/>
                <a:uLnTx/>
                <a:uFillTx/>
              </a:rPr>
              <a:t>Dashboard</a:t>
            </a:r>
          </a:p>
          <a:p>
            <a:pPr marL="0" marR="0" lvl="0" indent="0" defTabSz="914400" eaLnBrk="1" fontAlgn="auto" latinLnBrk="0" hangingPunct="1">
              <a:lnSpc>
                <a:spcPct val="100000"/>
              </a:lnSpc>
              <a:spcBef>
                <a:spcPts val="100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One big empty page, no left menu area. One, two or three columns for pagelets. Accessible via a </a:t>
            </a:r>
            <a:r>
              <a:rPr kumimoji="0" lang="en-US" sz="1600" b="0" i="0" u="none" strike="noStrike" kern="0" cap="none" spc="0" normalizeH="0" baseline="0" noProof="0" dirty="0" err="1" smtClean="0">
                <a:ln>
                  <a:noFill/>
                </a:ln>
                <a:solidFill>
                  <a:prstClr val="black"/>
                </a:solidFill>
                <a:effectLst/>
                <a:uLnTx/>
                <a:uFillTx/>
              </a:rPr>
              <a:t>menuoption</a:t>
            </a:r>
            <a:r>
              <a:rPr kumimoji="0" lang="en-US" sz="1600" b="0" i="0" u="none" strike="noStrike" kern="0" cap="none" spc="0" normalizeH="0" baseline="0" noProof="0" dirty="0" smtClean="0">
                <a:ln>
                  <a:noFill/>
                </a:ln>
                <a:solidFill>
                  <a:prstClr val="black"/>
                </a:solidFill>
                <a:effectLst/>
                <a:uLnTx/>
                <a:uFillTx/>
              </a:rPr>
              <a:t>.</a:t>
            </a:r>
            <a:endParaRPr kumimoji="0" lang="nl-NL" sz="1600" b="0" i="0" u="none" strike="noStrike" kern="0" cap="none" spc="0" normalizeH="0" baseline="0" noProof="0" dirty="0">
              <a:ln>
                <a:noFill/>
              </a:ln>
              <a:solidFill>
                <a:prstClr val="black"/>
              </a:solidFill>
              <a:effectLst/>
              <a:uLnTx/>
              <a:uFillTx/>
            </a:endParaRPr>
          </a:p>
        </p:txBody>
      </p:sp>
      <p:sp>
        <p:nvSpPr>
          <p:cNvPr id="4" name="TextBox 3"/>
          <p:cNvSpPr txBox="1"/>
          <p:nvPr/>
        </p:nvSpPr>
        <p:spPr>
          <a:xfrm>
            <a:off x="1200150" y="809624"/>
            <a:ext cx="6016327" cy="769441"/>
          </a:xfrm>
          <a:prstGeom prst="rect">
            <a:avLst/>
          </a:prstGeom>
          <a:noFill/>
        </p:spPr>
        <p:txBody>
          <a:bodyPr wrap="none" rtlCol="0">
            <a:spAutoFit/>
          </a:bodyPr>
          <a:lstStyle/>
          <a:p>
            <a:r>
              <a:rPr lang="nl-NL" sz="4400" dirty="0" err="1">
                <a:solidFill>
                  <a:schemeClr val="tx2"/>
                </a:solidFill>
                <a:latin typeface="+mj-lt"/>
              </a:rPr>
              <a:t>Workcenter</a:t>
            </a:r>
            <a:r>
              <a:rPr lang="nl-NL" sz="4400" dirty="0">
                <a:solidFill>
                  <a:schemeClr val="tx2"/>
                </a:solidFill>
                <a:latin typeface="+mj-lt"/>
              </a:rPr>
              <a:t> basics: types</a:t>
            </a:r>
            <a:endParaRPr lang="en-US" sz="4400" dirty="0">
              <a:solidFill>
                <a:schemeClr val="tx2"/>
              </a:solidFill>
              <a:latin typeface="+mj-lt"/>
            </a:endParaRPr>
          </a:p>
        </p:txBody>
      </p:sp>
    </p:spTree>
    <p:extLst>
      <p:ext uri="{BB962C8B-B14F-4D97-AF65-F5344CB8AC3E}">
        <p14:creationId xmlns:p14="http://schemas.microsoft.com/office/powerpoint/2010/main" val="3798708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solidFill>
                  <a:prstClr val="black"/>
                </a:solidFill>
              </a:rPr>
              <a:t>Workcenter</a:t>
            </a:r>
            <a:r>
              <a:rPr lang="nl-NL" dirty="0">
                <a:solidFill>
                  <a:prstClr val="black"/>
                </a:solidFill>
              </a:rPr>
              <a:t> basics: </a:t>
            </a:r>
            <a:r>
              <a:rPr lang="nl-NL" dirty="0" err="1">
                <a:solidFill>
                  <a:prstClr val="black"/>
                </a:solidFill>
              </a:rPr>
              <a:t>Configuration</a:t>
            </a:r>
            <a:endParaRPr lang="en-US" dirty="0"/>
          </a:p>
        </p:txBody>
      </p:sp>
      <p:sp>
        <p:nvSpPr>
          <p:cNvPr id="3" name="Content Placeholder 2"/>
          <p:cNvSpPr>
            <a:spLocks noGrp="1"/>
          </p:cNvSpPr>
          <p:nvPr>
            <p:ph idx="1"/>
          </p:nvPr>
        </p:nvSpPr>
        <p:spPr/>
        <p:txBody>
          <a:bodyPr/>
          <a:lstStyle/>
          <a:p>
            <a:pPr marL="514350" lvl="0" indent="-514350">
              <a:lnSpc>
                <a:spcPct val="100000"/>
              </a:lnSpc>
              <a:buFont typeface="+mj-lt"/>
              <a:buAutoNum type="arabicPeriod"/>
            </a:pPr>
            <a:r>
              <a:rPr lang="en-GB" dirty="0">
                <a:solidFill>
                  <a:prstClr val="black"/>
                </a:solidFill>
              </a:rPr>
              <a:t>Create </a:t>
            </a:r>
            <a:r>
              <a:rPr lang="en-GB" dirty="0" err="1">
                <a:solidFill>
                  <a:prstClr val="black"/>
                </a:solidFill>
              </a:rPr>
              <a:t>Workcenter</a:t>
            </a:r>
            <a:r>
              <a:rPr lang="en-GB" dirty="0">
                <a:solidFill>
                  <a:prstClr val="black"/>
                </a:solidFill>
              </a:rPr>
              <a:t> Dashboard page (optional)</a:t>
            </a:r>
          </a:p>
          <a:p>
            <a:pPr marL="514350" lvl="0" indent="-514350">
              <a:lnSpc>
                <a:spcPct val="100000"/>
              </a:lnSpc>
              <a:buFont typeface="+mj-lt"/>
              <a:buAutoNum type="arabicPeriod"/>
            </a:pPr>
            <a:r>
              <a:rPr lang="en-GB" dirty="0">
                <a:solidFill>
                  <a:prstClr val="black"/>
                </a:solidFill>
              </a:rPr>
              <a:t>Create </a:t>
            </a:r>
            <a:r>
              <a:rPr lang="en-GB" dirty="0" err="1">
                <a:solidFill>
                  <a:prstClr val="black"/>
                </a:solidFill>
              </a:rPr>
              <a:t>Workcenter</a:t>
            </a:r>
            <a:endParaRPr lang="en-GB" dirty="0">
              <a:solidFill>
                <a:prstClr val="black"/>
              </a:solidFill>
            </a:endParaRPr>
          </a:p>
          <a:p>
            <a:pPr marL="514350" lvl="0" indent="-514350">
              <a:lnSpc>
                <a:spcPct val="100000"/>
              </a:lnSpc>
              <a:buFont typeface="+mj-lt"/>
              <a:buAutoNum type="arabicPeriod"/>
            </a:pPr>
            <a:r>
              <a:rPr lang="en-GB" dirty="0">
                <a:solidFill>
                  <a:prstClr val="black"/>
                </a:solidFill>
              </a:rPr>
              <a:t>Create query’s/nav. collections</a:t>
            </a:r>
          </a:p>
          <a:p>
            <a:pPr marL="514350" lvl="0" indent="-514350">
              <a:lnSpc>
                <a:spcPct val="100000"/>
              </a:lnSpc>
              <a:buFont typeface="+mj-lt"/>
              <a:buAutoNum type="arabicPeriod"/>
            </a:pPr>
            <a:r>
              <a:rPr lang="en-GB" dirty="0">
                <a:solidFill>
                  <a:prstClr val="black"/>
                </a:solidFill>
              </a:rPr>
              <a:t>Create pagelets</a:t>
            </a:r>
          </a:p>
          <a:p>
            <a:pPr marL="514350" lvl="0" indent="-514350">
              <a:lnSpc>
                <a:spcPct val="100000"/>
              </a:lnSpc>
              <a:buFont typeface="+mj-lt"/>
              <a:buAutoNum type="arabicPeriod"/>
            </a:pPr>
            <a:r>
              <a:rPr lang="en-GB" dirty="0">
                <a:solidFill>
                  <a:prstClr val="black"/>
                </a:solidFill>
              </a:rPr>
              <a:t>Configure </a:t>
            </a:r>
            <a:r>
              <a:rPr lang="en-GB" dirty="0" err="1">
                <a:solidFill>
                  <a:prstClr val="black"/>
                </a:solidFill>
              </a:rPr>
              <a:t>workcenter</a:t>
            </a:r>
            <a:r>
              <a:rPr lang="en-GB" dirty="0">
                <a:solidFill>
                  <a:prstClr val="black"/>
                </a:solidFill>
              </a:rPr>
              <a:t> tabs</a:t>
            </a:r>
          </a:p>
          <a:p>
            <a:endParaRPr lang="en-US" dirty="0"/>
          </a:p>
        </p:txBody>
      </p:sp>
    </p:spTree>
    <p:extLst>
      <p:ext uri="{BB962C8B-B14F-4D97-AF65-F5344CB8AC3E}">
        <p14:creationId xmlns:p14="http://schemas.microsoft.com/office/powerpoint/2010/main" val="2722670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solidFill>
                  <a:prstClr val="black"/>
                </a:solidFill>
              </a:rPr>
              <a:t>Structure</a:t>
            </a:r>
            <a:r>
              <a:rPr lang="nl-NL" dirty="0">
                <a:solidFill>
                  <a:prstClr val="black"/>
                </a:solidFill>
              </a:rPr>
              <a:t> </a:t>
            </a:r>
            <a:r>
              <a:rPr lang="nl-NL" dirty="0" err="1">
                <a:solidFill>
                  <a:prstClr val="black"/>
                </a:solidFill>
              </a:rPr>
              <a:t>and</a:t>
            </a:r>
            <a:r>
              <a:rPr lang="nl-NL" dirty="0">
                <a:solidFill>
                  <a:prstClr val="black"/>
                </a:solidFill>
              </a:rPr>
              <a:t> Content</a:t>
            </a:r>
            <a:endParaRPr lang="en-US" dirty="0"/>
          </a:p>
        </p:txBody>
      </p:sp>
      <p:sp>
        <p:nvSpPr>
          <p:cNvPr id="3" name="Content Placeholder 2"/>
          <p:cNvSpPr>
            <a:spLocks noGrp="1"/>
          </p:cNvSpPr>
          <p:nvPr>
            <p:ph idx="1"/>
          </p:nvPr>
        </p:nvSpPr>
        <p:spPr/>
        <p:txBody>
          <a:bodyPr>
            <a:normAutofit lnSpcReduction="10000"/>
          </a:bodyPr>
          <a:lstStyle/>
          <a:p>
            <a:pPr marL="0" lvl="0" indent="0">
              <a:lnSpc>
                <a:spcPct val="100000"/>
              </a:lnSpc>
              <a:buNone/>
            </a:pPr>
            <a:r>
              <a:rPr lang="nl-NL" dirty="0" err="1">
                <a:solidFill>
                  <a:prstClr val="black"/>
                </a:solidFill>
              </a:rPr>
              <a:t>Some</a:t>
            </a:r>
            <a:r>
              <a:rPr lang="nl-NL" dirty="0">
                <a:solidFill>
                  <a:prstClr val="black"/>
                </a:solidFill>
              </a:rPr>
              <a:t> tips</a:t>
            </a:r>
          </a:p>
          <a:p>
            <a:pPr lvl="0">
              <a:lnSpc>
                <a:spcPct val="100000"/>
              </a:lnSpc>
            </a:pPr>
            <a:r>
              <a:rPr lang="nl-NL" dirty="0">
                <a:solidFill>
                  <a:prstClr val="black"/>
                </a:solidFill>
              </a:rPr>
              <a:t>For </a:t>
            </a:r>
            <a:r>
              <a:rPr lang="nl-NL" dirty="0" err="1">
                <a:solidFill>
                  <a:prstClr val="black"/>
                </a:solidFill>
              </a:rPr>
              <a:t>organizing</a:t>
            </a:r>
            <a:r>
              <a:rPr lang="nl-NL" dirty="0">
                <a:solidFill>
                  <a:prstClr val="black"/>
                </a:solidFill>
              </a:rPr>
              <a:t> </a:t>
            </a:r>
            <a:r>
              <a:rPr lang="nl-NL" dirty="0" err="1">
                <a:solidFill>
                  <a:prstClr val="black"/>
                </a:solidFill>
              </a:rPr>
              <a:t>your</a:t>
            </a:r>
            <a:r>
              <a:rPr lang="nl-NL" dirty="0">
                <a:solidFill>
                  <a:prstClr val="black"/>
                </a:solidFill>
              </a:rPr>
              <a:t> </a:t>
            </a:r>
            <a:r>
              <a:rPr lang="nl-NL" dirty="0" err="1">
                <a:solidFill>
                  <a:prstClr val="black"/>
                </a:solidFill>
              </a:rPr>
              <a:t>workcenter</a:t>
            </a:r>
            <a:r>
              <a:rPr lang="nl-NL" dirty="0">
                <a:solidFill>
                  <a:prstClr val="black"/>
                </a:solidFill>
              </a:rPr>
              <a:t> </a:t>
            </a:r>
            <a:r>
              <a:rPr lang="nl-NL" dirty="0" err="1">
                <a:solidFill>
                  <a:prstClr val="black"/>
                </a:solidFill>
              </a:rPr>
              <a:t>you</a:t>
            </a:r>
            <a:r>
              <a:rPr lang="nl-NL" dirty="0">
                <a:solidFill>
                  <a:prstClr val="black"/>
                </a:solidFill>
              </a:rPr>
              <a:t> </a:t>
            </a:r>
            <a:r>
              <a:rPr lang="nl-NL" dirty="0" err="1">
                <a:solidFill>
                  <a:prstClr val="black"/>
                </a:solidFill>
              </a:rPr>
              <a:t>can</a:t>
            </a:r>
            <a:r>
              <a:rPr lang="nl-NL" dirty="0">
                <a:solidFill>
                  <a:prstClr val="black"/>
                </a:solidFill>
              </a:rPr>
              <a:t> </a:t>
            </a:r>
            <a:r>
              <a:rPr lang="nl-NL" dirty="0" err="1">
                <a:solidFill>
                  <a:prstClr val="black"/>
                </a:solidFill>
              </a:rPr>
              <a:t>create</a:t>
            </a:r>
            <a:r>
              <a:rPr lang="nl-NL" dirty="0">
                <a:solidFill>
                  <a:prstClr val="black"/>
                </a:solidFill>
              </a:rPr>
              <a:t> </a:t>
            </a:r>
            <a:r>
              <a:rPr lang="nl-NL" dirty="0" err="1">
                <a:solidFill>
                  <a:prstClr val="black"/>
                </a:solidFill>
              </a:rPr>
              <a:t>one</a:t>
            </a:r>
            <a:r>
              <a:rPr lang="nl-NL" dirty="0">
                <a:solidFill>
                  <a:prstClr val="black"/>
                </a:solidFill>
              </a:rPr>
              <a:t> or more </a:t>
            </a:r>
            <a:r>
              <a:rPr lang="nl-NL" dirty="0" err="1">
                <a:solidFill>
                  <a:prstClr val="black"/>
                </a:solidFill>
              </a:rPr>
              <a:t>specific</a:t>
            </a:r>
            <a:r>
              <a:rPr lang="nl-NL" dirty="0">
                <a:solidFill>
                  <a:prstClr val="black"/>
                </a:solidFill>
              </a:rPr>
              <a:t> folders (menu items) in </a:t>
            </a:r>
            <a:r>
              <a:rPr lang="nl-NL" dirty="0" err="1">
                <a:solidFill>
                  <a:prstClr val="black"/>
                </a:solidFill>
              </a:rPr>
              <a:t>your</a:t>
            </a:r>
            <a:r>
              <a:rPr lang="nl-NL" dirty="0">
                <a:solidFill>
                  <a:prstClr val="black"/>
                </a:solidFill>
              </a:rPr>
              <a:t> menu.</a:t>
            </a:r>
          </a:p>
          <a:p>
            <a:pPr lvl="0">
              <a:lnSpc>
                <a:spcPct val="100000"/>
              </a:lnSpc>
            </a:pPr>
            <a:r>
              <a:rPr lang="nl-NL" dirty="0">
                <a:solidFill>
                  <a:prstClr val="black"/>
                </a:solidFill>
              </a:rPr>
              <a:t>For </a:t>
            </a:r>
            <a:r>
              <a:rPr lang="nl-NL" dirty="0" err="1" smtClean="0">
                <a:solidFill>
                  <a:prstClr val="black"/>
                </a:solidFill>
              </a:rPr>
              <a:t>organising</a:t>
            </a:r>
            <a:r>
              <a:rPr lang="nl-NL" dirty="0" smtClean="0">
                <a:solidFill>
                  <a:prstClr val="black"/>
                </a:solidFill>
              </a:rPr>
              <a:t> </a:t>
            </a:r>
            <a:r>
              <a:rPr lang="nl-NL" dirty="0" err="1">
                <a:solidFill>
                  <a:prstClr val="black"/>
                </a:solidFill>
              </a:rPr>
              <a:t>your</a:t>
            </a:r>
            <a:r>
              <a:rPr lang="nl-NL" dirty="0">
                <a:solidFill>
                  <a:prstClr val="black"/>
                </a:solidFill>
              </a:rPr>
              <a:t> </a:t>
            </a:r>
            <a:r>
              <a:rPr lang="nl-NL" dirty="0" err="1">
                <a:solidFill>
                  <a:prstClr val="black"/>
                </a:solidFill>
              </a:rPr>
              <a:t>pagelets</a:t>
            </a:r>
            <a:r>
              <a:rPr lang="nl-NL" dirty="0">
                <a:solidFill>
                  <a:prstClr val="black"/>
                </a:solidFill>
              </a:rPr>
              <a:t> </a:t>
            </a:r>
            <a:r>
              <a:rPr lang="nl-NL" dirty="0" err="1">
                <a:solidFill>
                  <a:prstClr val="black"/>
                </a:solidFill>
              </a:rPr>
              <a:t>you</a:t>
            </a:r>
            <a:r>
              <a:rPr lang="nl-NL" dirty="0">
                <a:solidFill>
                  <a:prstClr val="black"/>
                </a:solidFill>
              </a:rPr>
              <a:t> </a:t>
            </a:r>
            <a:r>
              <a:rPr lang="nl-NL" dirty="0" err="1">
                <a:solidFill>
                  <a:prstClr val="black"/>
                </a:solidFill>
              </a:rPr>
              <a:t>can</a:t>
            </a:r>
            <a:r>
              <a:rPr lang="nl-NL" dirty="0">
                <a:solidFill>
                  <a:prstClr val="black"/>
                </a:solidFill>
              </a:rPr>
              <a:t> </a:t>
            </a:r>
            <a:r>
              <a:rPr lang="nl-NL" dirty="0" err="1">
                <a:solidFill>
                  <a:prstClr val="black"/>
                </a:solidFill>
              </a:rPr>
              <a:t>create</a:t>
            </a:r>
            <a:r>
              <a:rPr lang="nl-NL" dirty="0">
                <a:solidFill>
                  <a:prstClr val="black"/>
                </a:solidFill>
              </a:rPr>
              <a:t> different </a:t>
            </a:r>
            <a:r>
              <a:rPr lang="nl-NL" dirty="0" err="1">
                <a:solidFill>
                  <a:prstClr val="black"/>
                </a:solidFill>
              </a:rPr>
              <a:t>pagelet</a:t>
            </a:r>
            <a:r>
              <a:rPr lang="nl-NL" dirty="0">
                <a:solidFill>
                  <a:prstClr val="black"/>
                </a:solidFill>
              </a:rPr>
              <a:t> folders</a:t>
            </a:r>
          </a:p>
          <a:p>
            <a:pPr marL="0" lvl="0" indent="0">
              <a:lnSpc>
                <a:spcPct val="100000"/>
              </a:lnSpc>
              <a:buNone/>
            </a:pPr>
            <a:r>
              <a:rPr lang="nl-NL" i="1" dirty="0">
                <a:solidFill>
                  <a:prstClr val="black"/>
                </a:solidFill>
              </a:rPr>
              <a:t>  Root &gt; Portal </a:t>
            </a:r>
            <a:r>
              <a:rPr lang="nl-NL" i="1" dirty="0" err="1">
                <a:solidFill>
                  <a:prstClr val="black"/>
                </a:solidFill>
              </a:rPr>
              <a:t>Objects</a:t>
            </a:r>
            <a:r>
              <a:rPr lang="nl-NL" i="1" dirty="0">
                <a:solidFill>
                  <a:prstClr val="black"/>
                </a:solidFill>
              </a:rPr>
              <a:t> &gt; </a:t>
            </a:r>
            <a:r>
              <a:rPr lang="nl-NL" i="1" dirty="0" err="1">
                <a:solidFill>
                  <a:prstClr val="black"/>
                </a:solidFill>
              </a:rPr>
              <a:t>Pagelets</a:t>
            </a:r>
            <a:endParaRPr lang="nl-NL" i="1" dirty="0">
              <a:solidFill>
                <a:prstClr val="black"/>
              </a:solidFill>
            </a:endParaRPr>
          </a:p>
          <a:p>
            <a:pPr lvl="0">
              <a:lnSpc>
                <a:spcPct val="100000"/>
              </a:lnSpc>
            </a:pPr>
            <a:r>
              <a:rPr lang="nl-NL" dirty="0">
                <a:solidFill>
                  <a:prstClr val="black"/>
                </a:solidFill>
              </a:rPr>
              <a:t>For </a:t>
            </a:r>
            <a:r>
              <a:rPr lang="nl-NL" dirty="0" err="1">
                <a:solidFill>
                  <a:prstClr val="black"/>
                </a:solidFill>
              </a:rPr>
              <a:t>Fluid</a:t>
            </a:r>
            <a:r>
              <a:rPr lang="nl-NL" dirty="0">
                <a:solidFill>
                  <a:prstClr val="black"/>
                </a:solidFill>
              </a:rPr>
              <a:t> homepage </a:t>
            </a:r>
            <a:r>
              <a:rPr lang="nl-NL" dirty="0" err="1">
                <a:solidFill>
                  <a:prstClr val="black"/>
                </a:solidFill>
              </a:rPr>
              <a:t>tiles</a:t>
            </a:r>
            <a:r>
              <a:rPr lang="nl-NL" dirty="0">
                <a:solidFill>
                  <a:prstClr val="black"/>
                </a:solidFill>
              </a:rPr>
              <a:t> </a:t>
            </a:r>
            <a:r>
              <a:rPr lang="nl-NL" dirty="0" err="1">
                <a:solidFill>
                  <a:prstClr val="black"/>
                </a:solidFill>
              </a:rPr>
              <a:t>you</a:t>
            </a:r>
            <a:r>
              <a:rPr lang="nl-NL" dirty="0">
                <a:solidFill>
                  <a:prstClr val="black"/>
                </a:solidFill>
              </a:rPr>
              <a:t> </a:t>
            </a:r>
            <a:r>
              <a:rPr lang="nl-NL" dirty="0" err="1">
                <a:solidFill>
                  <a:prstClr val="black"/>
                </a:solidFill>
              </a:rPr>
              <a:t>can</a:t>
            </a:r>
            <a:r>
              <a:rPr lang="nl-NL" dirty="0">
                <a:solidFill>
                  <a:prstClr val="black"/>
                </a:solidFill>
              </a:rPr>
              <a:t> </a:t>
            </a:r>
            <a:r>
              <a:rPr lang="nl-NL" dirty="0" err="1">
                <a:solidFill>
                  <a:prstClr val="black"/>
                </a:solidFill>
              </a:rPr>
              <a:t>create</a:t>
            </a:r>
            <a:r>
              <a:rPr lang="nl-NL" dirty="0">
                <a:solidFill>
                  <a:prstClr val="black"/>
                </a:solidFill>
              </a:rPr>
              <a:t> a </a:t>
            </a:r>
            <a:r>
              <a:rPr lang="nl-NL" dirty="0" err="1">
                <a:solidFill>
                  <a:prstClr val="black"/>
                </a:solidFill>
              </a:rPr>
              <a:t>specific</a:t>
            </a:r>
            <a:r>
              <a:rPr lang="nl-NL" dirty="0">
                <a:solidFill>
                  <a:prstClr val="black"/>
                </a:solidFill>
              </a:rPr>
              <a:t> </a:t>
            </a:r>
            <a:r>
              <a:rPr lang="nl-NL" dirty="0" err="1">
                <a:solidFill>
                  <a:prstClr val="black"/>
                </a:solidFill>
              </a:rPr>
              <a:t>category</a:t>
            </a:r>
            <a:r>
              <a:rPr lang="nl-NL" dirty="0">
                <a:solidFill>
                  <a:prstClr val="black"/>
                </a:solidFill>
              </a:rPr>
              <a:t> </a:t>
            </a:r>
            <a:r>
              <a:rPr lang="nl-NL" dirty="0" err="1">
                <a:solidFill>
                  <a:prstClr val="black"/>
                </a:solidFill>
              </a:rPr>
              <a:t>to</a:t>
            </a:r>
            <a:r>
              <a:rPr lang="nl-NL" dirty="0">
                <a:solidFill>
                  <a:prstClr val="black"/>
                </a:solidFill>
              </a:rPr>
              <a:t> store </a:t>
            </a:r>
            <a:r>
              <a:rPr lang="nl-NL" dirty="0" err="1">
                <a:solidFill>
                  <a:prstClr val="black"/>
                </a:solidFill>
              </a:rPr>
              <a:t>your</a:t>
            </a:r>
            <a:r>
              <a:rPr lang="nl-NL" dirty="0">
                <a:solidFill>
                  <a:prstClr val="black"/>
                </a:solidFill>
              </a:rPr>
              <a:t> </a:t>
            </a:r>
            <a:r>
              <a:rPr lang="nl-NL" dirty="0" err="1">
                <a:solidFill>
                  <a:prstClr val="black"/>
                </a:solidFill>
              </a:rPr>
              <a:t>workcenter</a:t>
            </a:r>
            <a:r>
              <a:rPr lang="nl-NL" dirty="0">
                <a:solidFill>
                  <a:prstClr val="black"/>
                </a:solidFill>
              </a:rPr>
              <a:t> </a:t>
            </a:r>
            <a:r>
              <a:rPr lang="nl-NL" dirty="0" err="1">
                <a:solidFill>
                  <a:prstClr val="black"/>
                </a:solidFill>
              </a:rPr>
              <a:t>tiles</a:t>
            </a:r>
            <a:r>
              <a:rPr lang="nl-NL" dirty="0">
                <a:solidFill>
                  <a:prstClr val="black"/>
                </a:solidFill>
              </a:rPr>
              <a:t>.</a:t>
            </a:r>
          </a:p>
          <a:p>
            <a:pPr marL="0" lvl="0" indent="0">
              <a:lnSpc>
                <a:spcPct val="100000"/>
              </a:lnSpc>
              <a:buNone/>
            </a:pPr>
            <a:r>
              <a:rPr lang="nl-NL" i="1" dirty="0">
                <a:solidFill>
                  <a:prstClr val="black"/>
                </a:solidFill>
              </a:rPr>
              <a:t>  Root &gt; </a:t>
            </a:r>
            <a:r>
              <a:rPr lang="nl-NL" i="1" dirty="0" err="1">
                <a:solidFill>
                  <a:prstClr val="black"/>
                </a:solidFill>
              </a:rPr>
              <a:t>Fluid</a:t>
            </a:r>
            <a:r>
              <a:rPr lang="nl-NL" i="1" dirty="0">
                <a:solidFill>
                  <a:prstClr val="black"/>
                </a:solidFill>
              </a:rPr>
              <a:t> </a:t>
            </a:r>
            <a:r>
              <a:rPr lang="nl-NL" i="1" dirty="0" err="1">
                <a:solidFill>
                  <a:prstClr val="black"/>
                </a:solidFill>
              </a:rPr>
              <a:t>Structure</a:t>
            </a:r>
            <a:r>
              <a:rPr lang="nl-NL" i="1" dirty="0">
                <a:solidFill>
                  <a:prstClr val="black"/>
                </a:solidFill>
              </a:rPr>
              <a:t> Content &gt; </a:t>
            </a:r>
            <a:r>
              <a:rPr lang="nl-NL" i="1" dirty="0" err="1">
                <a:solidFill>
                  <a:prstClr val="black"/>
                </a:solidFill>
              </a:rPr>
              <a:t>Fluid</a:t>
            </a:r>
            <a:r>
              <a:rPr lang="nl-NL" i="1" dirty="0">
                <a:solidFill>
                  <a:prstClr val="black"/>
                </a:solidFill>
              </a:rPr>
              <a:t> Pages</a:t>
            </a:r>
          </a:p>
          <a:p>
            <a:endParaRPr lang="en-US" dirty="0"/>
          </a:p>
        </p:txBody>
      </p:sp>
    </p:spTree>
    <p:extLst>
      <p:ext uri="{BB962C8B-B14F-4D97-AF65-F5344CB8AC3E}">
        <p14:creationId xmlns:p14="http://schemas.microsoft.com/office/powerpoint/2010/main" val="1678454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solidFill>
                  <a:prstClr val="black"/>
                </a:solidFill>
              </a:rPr>
              <a:t>Security I</a:t>
            </a:r>
            <a:endParaRPr lang="en-US" dirty="0"/>
          </a:p>
        </p:txBody>
      </p:sp>
      <p:sp>
        <p:nvSpPr>
          <p:cNvPr id="3" name="Content Placeholder 2"/>
          <p:cNvSpPr>
            <a:spLocks noGrp="1"/>
          </p:cNvSpPr>
          <p:nvPr>
            <p:ph idx="1"/>
          </p:nvPr>
        </p:nvSpPr>
        <p:spPr/>
        <p:txBody>
          <a:bodyPr/>
          <a:lstStyle/>
          <a:p>
            <a:pPr marL="0" lvl="0" indent="0">
              <a:lnSpc>
                <a:spcPct val="120000"/>
              </a:lnSpc>
              <a:buNone/>
            </a:pPr>
            <a:r>
              <a:rPr lang="en-GB" dirty="0">
                <a:solidFill>
                  <a:prstClr val="black"/>
                </a:solidFill>
              </a:rPr>
              <a:t>Four levels of security (depending on pagelet type)</a:t>
            </a:r>
          </a:p>
          <a:p>
            <a:pPr marL="457200" lvl="0" indent="-457200">
              <a:lnSpc>
                <a:spcPct val="120000"/>
              </a:lnSpc>
              <a:buFont typeface="+mj-lt"/>
              <a:buAutoNum type="arabicPeriod"/>
            </a:pPr>
            <a:r>
              <a:rPr lang="en-GB" dirty="0">
                <a:solidFill>
                  <a:prstClr val="black"/>
                </a:solidFill>
              </a:rPr>
              <a:t>Query security (for query based pagelets)</a:t>
            </a:r>
          </a:p>
          <a:p>
            <a:pPr marL="457200" lvl="0" indent="-457200">
              <a:lnSpc>
                <a:spcPct val="120000"/>
              </a:lnSpc>
              <a:buFont typeface="+mj-lt"/>
              <a:buAutoNum type="arabicPeriod"/>
            </a:pPr>
            <a:r>
              <a:rPr lang="en-GB" dirty="0">
                <a:solidFill>
                  <a:prstClr val="black"/>
                </a:solidFill>
              </a:rPr>
              <a:t>Pagelet security (via Pagelet wizard step 6)</a:t>
            </a:r>
          </a:p>
          <a:p>
            <a:pPr marL="457200" lvl="0" indent="-457200">
              <a:lnSpc>
                <a:spcPct val="120000"/>
              </a:lnSpc>
              <a:buFont typeface="+mj-lt"/>
              <a:buAutoNum type="arabicPeriod"/>
            </a:pPr>
            <a:r>
              <a:rPr lang="en-GB" dirty="0" err="1">
                <a:solidFill>
                  <a:prstClr val="black"/>
                </a:solidFill>
              </a:rPr>
              <a:t>WorkCenter</a:t>
            </a:r>
            <a:r>
              <a:rPr lang="en-GB" dirty="0">
                <a:solidFill>
                  <a:prstClr val="black"/>
                </a:solidFill>
              </a:rPr>
              <a:t> Dashboard security (via </a:t>
            </a:r>
            <a:r>
              <a:rPr lang="en-GB" dirty="0" err="1">
                <a:solidFill>
                  <a:prstClr val="black"/>
                </a:solidFill>
              </a:rPr>
              <a:t>WorkCenter</a:t>
            </a:r>
            <a:r>
              <a:rPr lang="en-GB" dirty="0">
                <a:solidFill>
                  <a:prstClr val="black"/>
                </a:solidFill>
              </a:rPr>
              <a:t> Dashboard)</a:t>
            </a:r>
          </a:p>
          <a:p>
            <a:pPr marL="457200" lvl="0" indent="-457200">
              <a:lnSpc>
                <a:spcPct val="120000"/>
              </a:lnSpc>
              <a:buFont typeface="+mj-lt"/>
              <a:buAutoNum type="arabicPeriod"/>
            </a:pPr>
            <a:r>
              <a:rPr lang="en-GB" dirty="0">
                <a:solidFill>
                  <a:prstClr val="black"/>
                </a:solidFill>
              </a:rPr>
              <a:t>Menu folder security (via Structure and Content)</a:t>
            </a:r>
          </a:p>
          <a:p>
            <a:endParaRPr lang="en-US" dirty="0"/>
          </a:p>
        </p:txBody>
      </p:sp>
    </p:spTree>
    <p:extLst>
      <p:ext uri="{BB962C8B-B14F-4D97-AF65-F5344CB8AC3E}">
        <p14:creationId xmlns:p14="http://schemas.microsoft.com/office/powerpoint/2010/main" val="2651978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solidFill>
                  <a:prstClr val="black"/>
                </a:solidFill>
              </a:rPr>
              <a:t>Security II</a:t>
            </a:r>
            <a:endParaRPr lang="en-US" dirty="0"/>
          </a:p>
        </p:txBody>
      </p:sp>
      <p:sp>
        <p:nvSpPr>
          <p:cNvPr id="3" name="Content Placeholder 2"/>
          <p:cNvSpPr>
            <a:spLocks noGrp="1"/>
          </p:cNvSpPr>
          <p:nvPr>
            <p:ph idx="1"/>
          </p:nvPr>
        </p:nvSpPr>
        <p:spPr>
          <a:xfrm>
            <a:off x="838200" y="1532709"/>
            <a:ext cx="9304867" cy="4644254"/>
          </a:xfrm>
        </p:spPr>
        <p:txBody>
          <a:bodyPr>
            <a:normAutofit/>
          </a:bodyPr>
          <a:lstStyle/>
          <a:p>
            <a:pPr lvl="0">
              <a:lnSpc>
                <a:spcPct val="120000"/>
              </a:lnSpc>
            </a:pPr>
            <a:r>
              <a:rPr lang="en-GB" sz="2400" dirty="0">
                <a:solidFill>
                  <a:prstClr val="black"/>
                </a:solidFill>
              </a:rPr>
              <a:t>When you don’t have access to a pagelet it will not be displayed on your </a:t>
            </a:r>
            <a:r>
              <a:rPr lang="en-GB" sz="2400" dirty="0" err="1">
                <a:solidFill>
                  <a:prstClr val="black"/>
                </a:solidFill>
              </a:rPr>
              <a:t>workcenter</a:t>
            </a:r>
            <a:r>
              <a:rPr lang="en-GB" sz="2400" dirty="0">
                <a:solidFill>
                  <a:prstClr val="black"/>
                </a:solidFill>
              </a:rPr>
              <a:t>. If it is the only pagelet in a </a:t>
            </a:r>
            <a:r>
              <a:rPr lang="en-GB" sz="2400" dirty="0" err="1">
                <a:solidFill>
                  <a:prstClr val="black"/>
                </a:solidFill>
              </a:rPr>
              <a:t>workcenter</a:t>
            </a:r>
            <a:r>
              <a:rPr lang="en-GB" sz="2400" dirty="0">
                <a:solidFill>
                  <a:prstClr val="black"/>
                </a:solidFill>
              </a:rPr>
              <a:t> tab, the tab itself unfortunately is still displayed (a blank tab). There is no way to put security on a </a:t>
            </a:r>
            <a:r>
              <a:rPr lang="en-GB" sz="2400" dirty="0" err="1">
                <a:solidFill>
                  <a:prstClr val="black"/>
                </a:solidFill>
              </a:rPr>
              <a:t>workcenter</a:t>
            </a:r>
            <a:r>
              <a:rPr lang="en-GB" sz="2400" dirty="0">
                <a:solidFill>
                  <a:prstClr val="black"/>
                </a:solidFill>
              </a:rPr>
              <a:t> tab.</a:t>
            </a:r>
          </a:p>
          <a:p>
            <a:pPr lvl="0">
              <a:lnSpc>
                <a:spcPct val="120000"/>
              </a:lnSpc>
            </a:pPr>
            <a:r>
              <a:rPr lang="en-GB" sz="2400" dirty="0">
                <a:solidFill>
                  <a:prstClr val="black"/>
                </a:solidFill>
              </a:rPr>
              <a:t>Setting the ‘Valid to date’ in the past on the CREF will disable direct access to a </a:t>
            </a:r>
            <a:r>
              <a:rPr lang="en-GB" sz="2400" dirty="0" err="1">
                <a:solidFill>
                  <a:prstClr val="black"/>
                </a:solidFill>
              </a:rPr>
              <a:t>workcenter</a:t>
            </a:r>
            <a:r>
              <a:rPr lang="en-GB" sz="2400" dirty="0">
                <a:solidFill>
                  <a:prstClr val="black"/>
                </a:solidFill>
              </a:rPr>
              <a:t> via a tile or menu item.</a:t>
            </a:r>
            <a:endParaRPr lang="nl-NL" sz="2400" dirty="0">
              <a:solidFill>
                <a:prstClr val="black"/>
              </a:solidFill>
            </a:endParaRPr>
          </a:p>
          <a:p>
            <a:pPr lvl="0">
              <a:lnSpc>
                <a:spcPct val="100000"/>
              </a:lnSpc>
            </a:pPr>
            <a:r>
              <a:rPr lang="nl-NL" sz="2400" dirty="0" err="1">
                <a:solidFill>
                  <a:prstClr val="black"/>
                </a:solidFill>
              </a:rPr>
              <a:t>Simplify</a:t>
            </a:r>
            <a:r>
              <a:rPr lang="nl-NL" sz="2400" dirty="0">
                <a:solidFill>
                  <a:prstClr val="black"/>
                </a:solidFill>
              </a:rPr>
              <a:t> security </a:t>
            </a:r>
            <a:r>
              <a:rPr lang="nl-NL" sz="2400" dirty="0" err="1">
                <a:solidFill>
                  <a:prstClr val="black"/>
                </a:solidFill>
              </a:rPr>
              <a:t>by</a:t>
            </a:r>
            <a:r>
              <a:rPr lang="nl-NL" sz="2400" dirty="0">
                <a:solidFill>
                  <a:prstClr val="black"/>
                </a:solidFill>
              </a:rPr>
              <a:t> setting access on </a:t>
            </a:r>
            <a:r>
              <a:rPr lang="nl-NL" sz="2400" dirty="0" err="1">
                <a:solidFill>
                  <a:prstClr val="black"/>
                </a:solidFill>
              </a:rPr>
              <a:t>pagelets</a:t>
            </a:r>
            <a:r>
              <a:rPr lang="nl-NL" sz="2400" dirty="0">
                <a:solidFill>
                  <a:prstClr val="black"/>
                </a:solidFill>
              </a:rPr>
              <a:t> </a:t>
            </a:r>
            <a:r>
              <a:rPr lang="nl-NL" sz="2400" dirty="0" err="1">
                <a:solidFill>
                  <a:prstClr val="black"/>
                </a:solidFill>
              </a:rPr>
              <a:t>to</a:t>
            </a:r>
            <a:r>
              <a:rPr lang="nl-NL" sz="2400" dirty="0">
                <a:solidFill>
                  <a:prstClr val="black"/>
                </a:solidFill>
              </a:rPr>
              <a:t> ‘Public Access’ </a:t>
            </a:r>
            <a:r>
              <a:rPr lang="nl-NL" sz="2400" dirty="0" err="1">
                <a:solidFill>
                  <a:prstClr val="black"/>
                </a:solidFill>
              </a:rPr>
              <a:t>and</a:t>
            </a:r>
            <a:r>
              <a:rPr lang="nl-NL" sz="2400" dirty="0">
                <a:solidFill>
                  <a:prstClr val="black"/>
                </a:solidFill>
              </a:rPr>
              <a:t> manage </a:t>
            </a:r>
            <a:r>
              <a:rPr lang="nl-NL" sz="2400" dirty="0" err="1">
                <a:solidFill>
                  <a:prstClr val="black"/>
                </a:solidFill>
              </a:rPr>
              <a:t>the</a:t>
            </a:r>
            <a:r>
              <a:rPr lang="nl-NL" sz="2400" dirty="0">
                <a:solidFill>
                  <a:prstClr val="black"/>
                </a:solidFill>
              </a:rPr>
              <a:t> security via </a:t>
            </a:r>
            <a:r>
              <a:rPr lang="nl-NL" sz="2400" dirty="0" err="1">
                <a:solidFill>
                  <a:prstClr val="black"/>
                </a:solidFill>
              </a:rPr>
              <a:t>the</a:t>
            </a:r>
            <a:r>
              <a:rPr lang="nl-NL" sz="2400" dirty="0">
                <a:solidFill>
                  <a:prstClr val="black"/>
                </a:solidFill>
              </a:rPr>
              <a:t> </a:t>
            </a:r>
            <a:r>
              <a:rPr lang="nl-NL" sz="2400" dirty="0" err="1">
                <a:solidFill>
                  <a:prstClr val="black"/>
                </a:solidFill>
              </a:rPr>
              <a:t>workcenter</a:t>
            </a:r>
            <a:r>
              <a:rPr lang="nl-NL" sz="2400" dirty="0">
                <a:solidFill>
                  <a:prstClr val="black"/>
                </a:solidFill>
              </a:rPr>
              <a:t> </a:t>
            </a:r>
            <a:r>
              <a:rPr lang="nl-NL" sz="2400" dirty="0" err="1">
                <a:solidFill>
                  <a:prstClr val="black"/>
                </a:solidFill>
              </a:rPr>
              <a:t>settings</a:t>
            </a:r>
            <a:r>
              <a:rPr lang="nl-NL" sz="2400" dirty="0">
                <a:solidFill>
                  <a:prstClr val="black"/>
                </a:solidFill>
              </a:rPr>
              <a:t>.</a:t>
            </a:r>
          </a:p>
          <a:p>
            <a:pPr lvl="0">
              <a:lnSpc>
                <a:spcPct val="100000"/>
              </a:lnSpc>
            </a:pPr>
            <a:r>
              <a:rPr lang="nl-NL" sz="2400" dirty="0">
                <a:solidFill>
                  <a:prstClr val="black"/>
                </a:solidFill>
              </a:rPr>
              <a:t>Make a </a:t>
            </a:r>
            <a:r>
              <a:rPr lang="nl-NL" sz="2400" dirty="0" err="1">
                <a:solidFill>
                  <a:prstClr val="black"/>
                </a:solidFill>
              </a:rPr>
              <a:t>Permission</a:t>
            </a:r>
            <a:r>
              <a:rPr lang="nl-NL" sz="2400" dirty="0">
                <a:solidFill>
                  <a:prstClr val="black"/>
                </a:solidFill>
              </a:rPr>
              <a:t> List per </a:t>
            </a:r>
            <a:r>
              <a:rPr lang="nl-NL" sz="2400" dirty="0" err="1">
                <a:solidFill>
                  <a:prstClr val="black"/>
                </a:solidFill>
              </a:rPr>
              <a:t>Workcenter</a:t>
            </a:r>
            <a:r>
              <a:rPr lang="nl-NL" sz="2400" dirty="0">
                <a:solidFill>
                  <a:prstClr val="black"/>
                </a:solidFill>
              </a:rPr>
              <a:t> </a:t>
            </a:r>
            <a:r>
              <a:rPr lang="nl-NL" sz="2400" dirty="0" err="1">
                <a:solidFill>
                  <a:prstClr val="black"/>
                </a:solidFill>
              </a:rPr>
              <a:t>to</a:t>
            </a:r>
            <a:r>
              <a:rPr lang="nl-NL" sz="2400" dirty="0">
                <a:solidFill>
                  <a:prstClr val="black"/>
                </a:solidFill>
              </a:rPr>
              <a:t> </a:t>
            </a:r>
            <a:r>
              <a:rPr lang="nl-NL" sz="2400" dirty="0" err="1">
                <a:solidFill>
                  <a:prstClr val="black"/>
                </a:solidFill>
              </a:rPr>
              <a:t>include</a:t>
            </a:r>
            <a:r>
              <a:rPr lang="nl-NL" sz="2400" dirty="0">
                <a:solidFill>
                  <a:prstClr val="black"/>
                </a:solidFill>
              </a:rPr>
              <a:t> in </a:t>
            </a:r>
            <a:r>
              <a:rPr lang="nl-NL" sz="2400" dirty="0" err="1">
                <a:solidFill>
                  <a:prstClr val="black"/>
                </a:solidFill>
              </a:rPr>
              <a:t>roles</a:t>
            </a:r>
            <a:r>
              <a:rPr lang="nl-NL" sz="2400" dirty="0">
                <a:solidFill>
                  <a:prstClr val="black"/>
                </a:solidFill>
              </a:rPr>
              <a:t>.</a:t>
            </a:r>
          </a:p>
          <a:p>
            <a:endParaRPr lang="en-US" dirty="0"/>
          </a:p>
        </p:txBody>
      </p:sp>
    </p:spTree>
    <p:extLst>
      <p:ext uri="{BB962C8B-B14F-4D97-AF65-F5344CB8AC3E}">
        <p14:creationId xmlns:p14="http://schemas.microsoft.com/office/powerpoint/2010/main" val="519647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solidFill>
                  <a:prstClr val="black"/>
                </a:solidFill>
              </a:rPr>
              <a:t>Pagelets</a:t>
            </a:r>
            <a:r>
              <a:rPr lang="nl-NL" dirty="0">
                <a:solidFill>
                  <a:prstClr val="black"/>
                </a:solidFill>
              </a:rPr>
              <a:t>: Tips &amp;</a:t>
            </a:r>
            <a:r>
              <a:rPr lang="nl-NL" dirty="0" smtClean="0">
                <a:solidFill>
                  <a:prstClr val="black"/>
                </a:solidFill>
              </a:rPr>
              <a:t> Tricks - I</a:t>
            </a:r>
            <a:endParaRPr lang="en-US" dirty="0"/>
          </a:p>
        </p:txBody>
      </p:sp>
      <p:sp>
        <p:nvSpPr>
          <p:cNvPr id="3" name="Content Placeholder 2"/>
          <p:cNvSpPr>
            <a:spLocks noGrp="1"/>
          </p:cNvSpPr>
          <p:nvPr>
            <p:ph idx="1"/>
          </p:nvPr>
        </p:nvSpPr>
        <p:spPr>
          <a:xfrm>
            <a:off x="838200" y="1825625"/>
            <a:ext cx="9304867" cy="3965575"/>
          </a:xfrm>
        </p:spPr>
        <p:txBody>
          <a:bodyPr>
            <a:normAutofit fontScale="92500" lnSpcReduction="20000"/>
          </a:bodyPr>
          <a:lstStyle/>
          <a:p>
            <a:pPr marL="0" lvl="0" indent="0">
              <a:lnSpc>
                <a:spcPct val="120000"/>
              </a:lnSpc>
              <a:buNone/>
            </a:pPr>
            <a:r>
              <a:rPr lang="en-GB" sz="2200" dirty="0" err="1">
                <a:solidFill>
                  <a:prstClr val="black"/>
                </a:solidFill>
              </a:rPr>
              <a:t>PeopleTools</a:t>
            </a:r>
            <a:r>
              <a:rPr lang="en-GB" sz="2200" dirty="0">
                <a:solidFill>
                  <a:prstClr val="black"/>
                </a:solidFill>
              </a:rPr>
              <a:t> &gt; Portal &gt; Pagelet Wizard</a:t>
            </a:r>
          </a:p>
          <a:p>
            <a:pPr marL="0" lvl="0" indent="0">
              <a:lnSpc>
                <a:spcPct val="120000"/>
              </a:lnSpc>
              <a:buNone/>
            </a:pPr>
            <a:r>
              <a:rPr lang="en-GB" sz="2200" dirty="0">
                <a:solidFill>
                  <a:prstClr val="black"/>
                </a:solidFill>
              </a:rPr>
              <a:t>First, create a standard pagelet based on a query</a:t>
            </a:r>
          </a:p>
          <a:p>
            <a:pPr marL="0" lvl="0" indent="0">
              <a:lnSpc>
                <a:spcPct val="120000"/>
              </a:lnSpc>
              <a:buNone/>
            </a:pPr>
            <a:r>
              <a:rPr lang="en-GB" sz="2200" u="sng" dirty="0">
                <a:solidFill>
                  <a:prstClr val="black"/>
                </a:solidFill>
              </a:rPr>
              <a:t>Six step wizard</a:t>
            </a:r>
          </a:p>
          <a:p>
            <a:pPr marL="0" lvl="0" indent="0">
              <a:lnSpc>
                <a:spcPct val="120000"/>
              </a:lnSpc>
              <a:buNone/>
            </a:pPr>
            <a:r>
              <a:rPr lang="en-GB" sz="2200" dirty="0">
                <a:solidFill>
                  <a:prstClr val="black"/>
                </a:solidFill>
              </a:rPr>
              <a:t>1. ID and Title</a:t>
            </a:r>
          </a:p>
          <a:p>
            <a:pPr marL="0" lvl="0" indent="0">
              <a:lnSpc>
                <a:spcPct val="120000"/>
              </a:lnSpc>
              <a:buNone/>
            </a:pPr>
            <a:r>
              <a:rPr lang="en-GB" sz="2200" dirty="0">
                <a:solidFill>
                  <a:prstClr val="black"/>
                </a:solidFill>
              </a:rPr>
              <a:t>2. Datatype and </a:t>
            </a:r>
            <a:r>
              <a:rPr lang="en-GB" sz="2200" dirty="0" err="1">
                <a:solidFill>
                  <a:prstClr val="black"/>
                </a:solidFill>
              </a:rPr>
              <a:t>Datasource</a:t>
            </a:r>
            <a:endParaRPr lang="en-GB" sz="2200" dirty="0">
              <a:solidFill>
                <a:prstClr val="black"/>
              </a:solidFill>
            </a:endParaRPr>
          </a:p>
          <a:p>
            <a:pPr marL="0" lvl="0" indent="0">
              <a:lnSpc>
                <a:spcPct val="120000"/>
              </a:lnSpc>
              <a:buNone/>
            </a:pPr>
            <a:r>
              <a:rPr lang="en-GB" sz="2200" dirty="0">
                <a:solidFill>
                  <a:prstClr val="black"/>
                </a:solidFill>
              </a:rPr>
              <a:t>3. Prompts and Variables</a:t>
            </a:r>
          </a:p>
          <a:p>
            <a:pPr marL="0" lvl="0" indent="0">
              <a:lnSpc>
                <a:spcPct val="120000"/>
              </a:lnSpc>
              <a:buNone/>
            </a:pPr>
            <a:r>
              <a:rPr lang="en-GB" sz="2200" dirty="0">
                <a:solidFill>
                  <a:prstClr val="black"/>
                </a:solidFill>
              </a:rPr>
              <a:t>4. Display Format</a:t>
            </a:r>
          </a:p>
          <a:p>
            <a:pPr marL="0" lvl="0" indent="0">
              <a:lnSpc>
                <a:spcPct val="120000"/>
              </a:lnSpc>
              <a:buNone/>
            </a:pPr>
            <a:r>
              <a:rPr lang="en-GB" sz="2200" dirty="0">
                <a:solidFill>
                  <a:prstClr val="black"/>
                </a:solidFill>
              </a:rPr>
              <a:t>5. Display Options</a:t>
            </a:r>
          </a:p>
          <a:p>
            <a:pPr marL="0" lvl="0" indent="0">
              <a:lnSpc>
                <a:spcPct val="120000"/>
              </a:lnSpc>
              <a:buNone/>
            </a:pPr>
            <a:r>
              <a:rPr lang="en-GB" sz="2200" dirty="0">
                <a:solidFill>
                  <a:prstClr val="black"/>
                </a:solidFill>
              </a:rPr>
              <a:t>6. Publishing options and Security</a:t>
            </a:r>
          </a:p>
          <a:p>
            <a:endParaRPr lang="en-US" dirty="0"/>
          </a:p>
        </p:txBody>
      </p:sp>
    </p:spTree>
    <p:extLst>
      <p:ext uri="{BB962C8B-B14F-4D97-AF65-F5344CB8AC3E}">
        <p14:creationId xmlns:p14="http://schemas.microsoft.com/office/powerpoint/2010/main" val="3696798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solidFill>
                  <a:prstClr val="black"/>
                </a:solidFill>
              </a:rPr>
              <a:t>Pagelet</a:t>
            </a:r>
            <a:r>
              <a:rPr lang="nl-NL" dirty="0">
                <a:solidFill>
                  <a:prstClr val="black"/>
                </a:solidFill>
              </a:rPr>
              <a:t> </a:t>
            </a:r>
            <a:r>
              <a:rPr lang="nl-NL" dirty="0" smtClean="0">
                <a:solidFill>
                  <a:prstClr val="black"/>
                </a:solidFill>
              </a:rPr>
              <a:t>without </a:t>
            </a:r>
            <a:r>
              <a:rPr lang="nl-NL" dirty="0" err="1" smtClean="0">
                <a:solidFill>
                  <a:prstClr val="black"/>
                </a:solidFill>
              </a:rPr>
              <a:t>customisations</a:t>
            </a:r>
            <a:r>
              <a:rPr lang="nl-NL" dirty="0" smtClean="0">
                <a:solidFill>
                  <a:prstClr val="black"/>
                </a:solidFill>
              </a:rPr>
              <a:t> </a:t>
            </a:r>
            <a:endParaRPr lang="en-US" dirty="0"/>
          </a:p>
        </p:txBody>
      </p:sp>
      <p:sp>
        <p:nvSpPr>
          <p:cNvPr id="3" name="Content Placeholder 2"/>
          <p:cNvSpPr>
            <a:spLocks noGrp="1"/>
          </p:cNvSpPr>
          <p:nvPr>
            <p:ph idx="1"/>
          </p:nvPr>
        </p:nvSpPr>
        <p:spPr/>
        <p:txBody>
          <a:bodyPr/>
          <a:lstStyle/>
          <a:p>
            <a:pPr marL="0" lvl="0" indent="0">
              <a:lnSpc>
                <a:spcPct val="100000"/>
              </a:lnSpc>
              <a:buNone/>
            </a:pPr>
            <a:r>
              <a:rPr lang="nl-NL" sz="1600" dirty="0">
                <a:solidFill>
                  <a:prstClr val="black"/>
                </a:solidFill>
              </a:rPr>
              <a:t>Basic </a:t>
            </a:r>
            <a:r>
              <a:rPr lang="nl-NL" sz="1600" dirty="0" err="1">
                <a:solidFill>
                  <a:prstClr val="black"/>
                </a:solidFill>
              </a:rPr>
              <a:t>pagelet</a:t>
            </a:r>
            <a:r>
              <a:rPr lang="nl-NL" sz="1600" dirty="0">
                <a:solidFill>
                  <a:prstClr val="black"/>
                </a:solidFill>
              </a:rPr>
              <a:t> via </a:t>
            </a:r>
            <a:r>
              <a:rPr lang="nl-NL" sz="1600" dirty="0" err="1">
                <a:solidFill>
                  <a:prstClr val="black"/>
                </a:solidFill>
              </a:rPr>
              <a:t>pagelet</a:t>
            </a:r>
            <a:r>
              <a:rPr lang="nl-NL" sz="1600" dirty="0">
                <a:solidFill>
                  <a:prstClr val="black"/>
                </a:solidFill>
              </a:rPr>
              <a:t> wizard without </a:t>
            </a:r>
            <a:r>
              <a:rPr lang="nl-NL" sz="1600" dirty="0" err="1">
                <a:solidFill>
                  <a:prstClr val="black"/>
                </a:solidFill>
              </a:rPr>
              <a:t>any</a:t>
            </a:r>
            <a:r>
              <a:rPr lang="nl-NL" sz="1600" dirty="0">
                <a:solidFill>
                  <a:prstClr val="black"/>
                </a:solidFill>
              </a:rPr>
              <a:t> </a:t>
            </a:r>
            <a:r>
              <a:rPr lang="nl-NL" sz="1600" dirty="0" err="1" smtClean="0">
                <a:solidFill>
                  <a:prstClr val="black"/>
                </a:solidFill>
              </a:rPr>
              <a:t>customisations</a:t>
            </a:r>
            <a:r>
              <a:rPr lang="nl-NL" sz="1600" dirty="0" smtClean="0">
                <a:solidFill>
                  <a:prstClr val="black"/>
                </a:solidFill>
              </a:rPr>
              <a:t> </a:t>
            </a:r>
            <a:r>
              <a:rPr lang="nl-NL" sz="1600" dirty="0" err="1">
                <a:solidFill>
                  <a:prstClr val="black"/>
                </a:solidFill>
              </a:rPr>
              <a:t>except</a:t>
            </a:r>
            <a:r>
              <a:rPr lang="nl-NL" sz="1600" dirty="0">
                <a:solidFill>
                  <a:prstClr val="black"/>
                </a:solidFill>
              </a:rPr>
              <a:t> </a:t>
            </a:r>
            <a:r>
              <a:rPr lang="nl-NL" sz="1600" dirty="0" err="1">
                <a:solidFill>
                  <a:prstClr val="black"/>
                </a:solidFill>
              </a:rPr>
              <a:t>for</a:t>
            </a:r>
            <a:r>
              <a:rPr lang="nl-NL" sz="1600" dirty="0">
                <a:solidFill>
                  <a:prstClr val="black"/>
                </a:solidFill>
              </a:rPr>
              <a:t> </a:t>
            </a:r>
            <a:r>
              <a:rPr lang="nl-NL" sz="1600" dirty="0" err="1">
                <a:solidFill>
                  <a:prstClr val="black"/>
                </a:solidFill>
              </a:rPr>
              <a:t>the</a:t>
            </a:r>
            <a:r>
              <a:rPr lang="nl-NL" sz="1600" dirty="0">
                <a:solidFill>
                  <a:prstClr val="black"/>
                </a:solidFill>
              </a:rPr>
              <a:t> actions (blue </a:t>
            </a:r>
            <a:r>
              <a:rPr lang="nl-NL" sz="1600" dirty="0" err="1">
                <a:solidFill>
                  <a:prstClr val="black"/>
                </a:solidFill>
              </a:rPr>
              <a:t>underlined</a:t>
            </a:r>
            <a:r>
              <a:rPr lang="nl-NL" sz="1600" dirty="0">
                <a:solidFill>
                  <a:prstClr val="black"/>
                </a:solidFill>
              </a:rPr>
              <a:t> fields)</a:t>
            </a:r>
          </a:p>
          <a:p>
            <a:pPr marL="0" lvl="0" indent="0">
              <a:lnSpc>
                <a:spcPct val="100000"/>
              </a:lnSpc>
              <a:buNone/>
            </a:pPr>
            <a:r>
              <a:rPr lang="nl-NL" sz="1600" dirty="0" err="1" smtClean="0">
                <a:solidFill>
                  <a:prstClr val="black"/>
                </a:solidFill>
              </a:rPr>
              <a:t>Not</a:t>
            </a:r>
            <a:r>
              <a:rPr lang="nl-NL" sz="1600" dirty="0" smtClean="0">
                <a:solidFill>
                  <a:prstClr val="black"/>
                </a:solidFill>
              </a:rPr>
              <a:t> </a:t>
            </a:r>
            <a:r>
              <a:rPr lang="nl-NL" sz="1600" dirty="0" err="1" smtClean="0">
                <a:solidFill>
                  <a:prstClr val="black"/>
                </a:solidFill>
              </a:rPr>
              <a:t>very</a:t>
            </a:r>
            <a:r>
              <a:rPr lang="nl-NL" sz="1600" dirty="0" smtClean="0">
                <a:solidFill>
                  <a:prstClr val="black"/>
                </a:solidFill>
              </a:rPr>
              <a:t> </a:t>
            </a:r>
            <a:r>
              <a:rPr lang="nl-NL" sz="1600" dirty="0" err="1" smtClean="0">
                <a:solidFill>
                  <a:prstClr val="black"/>
                </a:solidFill>
              </a:rPr>
              <a:t>attractive</a:t>
            </a:r>
            <a:r>
              <a:rPr lang="nl-NL" sz="1600" dirty="0" smtClean="0">
                <a:solidFill>
                  <a:prstClr val="black"/>
                </a:solidFill>
              </a:rPr>
              <a:t>: Lots </a:t>
            </a:r>
            <a:r>
              <a:rPr lang="nl-NL" sz="1600" dirty="0">
                <a:solidFill>
                  <a:prstClr val="black"/>
                </a:solidFill>
              </a:rPr>
              <a:t>of </a:t>
            </a:r>
            <a:r>
              <a:rPr lang="nl-NL" sz="1600" dirty="0" smtClean="0">
                <a:solidFill>
                  <a:prstClr val="black"/>
                </a:solidFill>
              </a:rPr>
              <a:t>data, </a:t>
            </a:r>
            <a:r>
              <a:rPr lang="nl-NL" sz="1600" dirty="0" err="1">
                <a:solidFill>
                  <a:prstClr val="black"/>
                </a:solidFill>
              </a:rPr>
              <a:t>not</a:t>
            </a:r>
            <a:r>
              <a:rPr lang="nl-NL" sz="1600" dirty="0">
                <a:solidFill>
                  <a:prstClr val="black"/>
                </a:solidFill>
              </a:rPr>
              <a:t> </a:t>
            </a:r>
            <a:r>
              <a:rPr lang="nl-NL" sz="1600" dirty="0" err="1">
                <a:solidFill>
                  <a:prstClr val="black"/>
                </a:solidFill>
              </a:rPr>
              <a:t>very</a:t>
            </a:r>
            <a:r>
              <a:rPr lang="nl-NL" sz="1600" dirty="0">
                <a:solidFill>
                  <a:prstClr val="black"/>
                </a:solidFill>
              </a:rPr>
              <a:t> </a:t>
            </a:r>
            <a:r>
              <a:rPr lang="nl-NL" sz="1600" dirty="0" err="1">
                <a:solidFill>
                  <a:prstClr val="black"/>
                </a:solidFill>
              </a:rPr>
              <a:t>clear</a:t>
            </a:r>
            <a:r>
              <a:rPr lang="nl-NL" sz="1600" dirty="0">
                <a:solidFill>
                  <a:prstClr val="black"/>
                </a:solidFill>
              </a:rPr>
              <a:t> </a:t>
            </a:r>
            <a:r>
              <a:rPr lang="nl-NL" sz="1600" dirty="0" err="1">
                <a:solidFill>
                  <a:prstClr val="black"/>
                </a:solidFill>
              </a:rPr>
              <a:t>where</a:t>
            </a:r>
            <a:r>
              <a:rPr lang="nl-NL" sz="1600" dirty="0">
                <a:solidFill>
                  <a:prstClr val="black"/>
                </a:solidFill>
              </a:rPr>
              <a:t> </a:t>
            </a:r>
            <a:r>
              <a:rPr lang="nl-NL" sz="1600" dirty="0" err="1">
                <a:solidFill>
                  <a:prstClr val="black"/>
                </a:solidFill>
              </a:rPr>
              <a:t>the</a:t>
            </a:r>
            <a:r>
              <a:rPr lang="nl-NL" sz="1600" dirty="0">
                <a:solidFill>
                  <a:prstClr val="black"/>
                </a:solidFill>
              </a:rPr>
              <a:t> </a:t>
            </a:r>
            <a:r>
              <a:rPr lang="nl-NL" sz="1600" dirty="0" err="1">
                <a:solidFill>
                  <a:prstClr val="black"/>
                </a:solidFill>
              </a:rPr>
              <a:t>problems</a:t>
            </a:r>
            <a:r>
              <a:rPr lang="nl-NL" sz="1600" dirty="0">
                <a:solidFill>
                  <a:prstClr val="black"/>
                </a:solidFill>
              </a:rPr>
              <a:t> or deadlines are, no easy way </a:t>
            </a:r>
            <a:r>
              <a:rPr lang="nl-NL" sz="1600" dirty="0" err="1">
                <a:solidFill>
                  <a:prstClr val="black"/>
                </a:solidFill>
              </a:rPr>
              <a:t>to</a:t>
            </a:r>
            <a:r>
              <a:rPr lang="nl-NL" sz="1600" dirty="0">
                <a:solidFill>
                  <a:prstClr val="black"/>
                </a:solidFill>
              </a:rPr>
              <a:t> </a:t>
            </a:r>
            <a:r>
              <a:rPr lang="nl-NL" sz="1600" dirty="0" err="1">
                <a:solidFill>
                  <a:prstClr val="black"/>
                </a:solidFill>
              </a:rPr>
              <a:t>sort</a:t>
            </a:r>
            <a:r>
              <a:rPr lang="nl-NL" sz="1600" dirty="0">
                <a:solidFill>
                  <a:prstClr val="black"/>
                </a:solidFill>
              </a:rPr>
              <a:t> or filter, etc.</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5" y="2944813"/>
            <a:ext cx="10723782" cy="272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041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838200" y="36512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with</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customisations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838201" y="1825625"/>
            <a:ext cx="40538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First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customisation</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via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xslt</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transformations</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Consolidate</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checklist item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states</a:t>
            </a:r>
            <a:endPar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Tresholds</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based</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on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values</a:t>
            </a:r>
            <a:endPar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226800" y="1825625"/>
            <a:ext cx="4743450" cy="3724275"/>
          </a:xfrm>
          <a:prstGeom prst="rect">
            <a:avLst/>
          </a:prstGeom>
        </p:spPr>
      </p:pic>
    </p:spTree>
    <p:extLst>
      <p:ext uri="{BB962C8B-B14F-4D97-AF65-F5344CB8AC3E}">
        <p14:creationId xmlns:p14="http://schemas.microsoft.com/office/powerpoint/2010/main" val="3662052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838200" y="36512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with</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customisations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II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838200" y="1825625"/>
            <a:ext cx="43822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Second customisation</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via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xslt</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transformations</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Images instead of links -&gt; standardised images for same functionality across all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workcenters</a:t>
            </a:r>
            <a:endPar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Easier look &amp; feel (no table cell borders for example, alternate row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colors</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using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css</a:t>
            </a:r>
            <a:endPar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220479" y="1944659"/>
            <a:ext cx="4810125" cy="3600450"/>
          </a:xfrm>
          <a:prstGeom prst="rect">
            <a:avLst/>
          </a:prstGeom>
        </p:spPr>
      </p:pic>
    </p:spTree>
    <p:extLst>
      <p:ext uri="{BB962C8B-B14F-4D97-AF65-F5344CB8AC3E}">
        <p14:creationId xmlns:p14="http://schemas.microsoft.com/office/powerpoint/2010/main" val="3904503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998907" y="462280"/>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Pagelet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with</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customisations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III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428751" y="2044700"/>
            <a:ext cx="41452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Third customisation</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via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xslt</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transformations</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Custom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Javascript</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component (Datatabels.net) for search, sorting, paging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Also only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incompleted</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checklists are shown</a:t>
            </a:r>
            <a:endPar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Content Placeholder 4"/>
          <p:cNvPicPr>
            <a:picLocks noChangeAspect="1"/>
          </p:cNvPicPr>
          <p:nvPr/>
        </p:nvPicPr>
        <p:blipFill>
          <a:blip r:embed="rId3"/>
          <a:stretch>
            <a:fillRect/>
          </a:stretch>
        </p:blipFill>
        <p:spPr>
          <a:xfrm>
            <a:off x="5651341" y="2044700"/>
            <a:ext cx="4791075" cy="2943225"/>
          </a:xfrm>
          <a:prstGeom prst="rect">
            <a:avLst/>
          </a:prstGeom>
        </p:spPr>
      </p:pic>
    </p:spTree>
    <p:extLst>
      <p:ext uri="{BB962C8B-B14F-4D97-AF65-F5344CB8AC3E}">
        <p14:creationId xmlns:p14="http://schemas.microsoft.com/office/powerpoint/2010/main" val="8561149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E51C845D-A148-43C4-A324-D78D732BBB24}"/>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8198" r="18198"/>
          <a:stretch/>
        </p:blipFill>
        <p:spPr/>
      </p:pic>
      <p:sp>
        <p:nvSpPr>
          <p:cNvPr id="3" name="Content Placeholder 2">
            <a:extLst>
              <a:ext uri="{FF2B5EF4-FFF2-40B4-BE49-F238E27FC236}">
                <a16:creationId xmlns:a16="http://schemas.microsoft.com/office/drawing/2014/main" id="{21185F2D-984B-4099-BF7B-380E7CD340A3}"/>
              </a:ext>
            </a:extLst>
          </p:cNvPr>
          <p:cNvSpPr>
            <a:spLocks noGrp="1"/>
          </p:cNvSpPr>
          <p:nvPr>
            <p:ph idx="1"/>
          </p:nvPr>
        </p:nvSpPr>
        <p:spPr>
          <a:xfrm>
            <a:off x="5183187" y="987425"/>
            <a:ext cx="6627812" cy="2441575"/>
          </a:xfrm>
        </p:spPr>
        <p:txBody>
          <a:bodyPr>
            <a:normAutofit/>
          </a:bodyPr>
          <a:lstStyle/>
          <a:p>
            <a:pPr marL="0" indent="0">
              <a:buNone/>
            </a:pPr>
            <a:r>
              <a:rPr lang="nl-NL" sz="4000" dirty="0">
                <a:solidFill>
                  <a:prstClr val="black"/>
                </a:solidFill>
              </a:rPr>
              <a:t>Mark van der Molen</a:t>
            </a:r>
            <a:endParaRPr lang="en-US" sz="4000" dirty="0">
              <a:solidFill>
                <a:prstClr val="black"/>
              </a:solidFill>
            </a:endParaRPr>
          </a:p>
          <a:p>
            <a:pPr marL="0" indent="0">
              <a:buNone/>
            </a:pPr>
            <a:r>
              <a:rPr lang="en-US" sz="2800" dirty="0">
                <a:solidFill>
                  <a:prstClr val="black"/>
                </a:solidFill>
              </a:rPr>
              <a:t>Senior Functional Application Manager</a:t>
            </a:r>
          </a:p>
          <a:p>
            <a:pPr marL="0" indent="0">
              <a:buNone/>
            </a:pPr>
            <a:r>
              <a:rPr lang="en-US" sz="2800" dirty="0">
                <a:solidFill>
                  <a:srgbClr val="7F7F7F"/>
                </a:solidFill>
              </a:rPr>
              <a:t>University of Amsterdam</a:t>
            </a:r>
          </a:p>
          <a:p>
            <a:pPr marL="0" indent="0">
              <a:buNone/>
            </a:pPr>
            <a:r>
              <a:rPr lang="en-US" sz="2400" dirty="0">
                <a:solidFill>
                  <a:srgbClr val="7F7F7F"/>
                </a:solidFill>
              </a:rPr>
              <a:t>m.vandermolen@uva.nl</a:t>
            </a:r>
          </a:p>
          <a:p>
            <a:pPr marL="0" indent="0" algn="ctr">
              <a:buNone/>
            </a:pPr>
            <a:endParaRPr lang="en-US" dirty="0">
              <a:solidFill>
                <a:schemeClr val="tx2"/>
              </a:solidFill>
            </a:endParaRPr>
          </a:p>
        </p:txBody>
      </p:sp>
      <p:sp>
        <p:nvSpPr>
          <p:cNvPr id="20" name="Content Placeholder 2">
            <a:extLst>
              <a:ext uri="{FF2B5EF4-FFF2-40B4-BE49-F238E27FC236}">
                <a16:creationId xmlns:a16="http://schemas.microsoft.com/office/drawing/2014/main" id="{93D82CFF-5FC2-4D89-AB46-631866C52379}"/>
              </a:ext>
            </a:extLst>
          </p:cNvPr>
          <p:cNvSpPr txBox="1">
            <a:spLocks/>
          </p:cNvSpPr>
          <p:nvPr/>
        </p:nvSpPr>
        <p:spPr>
          <a:xfrm>
            <a:off x="5183187" y="3652437"/>
            <a:ext cx="6172200" cy="2441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solidFill>
                <a:srgbClr val="7F7F7F"/>
              </a:solidFill>
            </a:endParaRPr>
          </a:p>
        </p:txBody>
      </p:sp>
      <p:sp>
        <p:nvSpPr>
          <p:cNvPr id="2" name="Rectangle 1"/>
          <p:cNvSpPr/>
          <p:nvPr/>
        </p:nvSpPr>
        <p:spPr>
          <a:xfrm>
            <a:off x="5183187" y="3570566"/>
            <a:ext cx="6096000" cy="1938992"/>
          </a:xfrm>
          <a:prstGeom prst="rect">
            <a:avLst/>
          </a:prstGeom>
        </p:spPr>
        <p:txBody>
          <a:bodyPr>
            <a:spAutoFit/>
          </a:bodyPr>
          <a:lstStyle/>
          <a:p>
            <a:pPr lvl="0"/>
            <a:r>
              <a:rPr lang="nl-NL" sz="4000" dirty="0">
                <a:solidFill>
                  <a:prstClr val="black"/>
                </a:solidFill>
              </a:rPr>
              <a:t>Carolien ten Oever</a:t>
            </a:r>
            <a:endParaRPr lang="en-US" sz="4000" dirty="0">
              <a:solidFill>
                <a:prstClr val="black"/>
              </a:solidFill>
            </a:endParaRPr>
          </a:p>
          <a:p>
            <a:pPr lvl="0"/>
            <a:r>
              <a:rPr lang="en-US" sz="2800" dirty="0">
                <a:solidFill>
                  <a:prstClr val="black"/>
                </a:solidFill>
              </a:rPr>
              <a:t>Senior Functional Analyst</a:t>
            </a:r>
          </a:p>
          <a:p>
            <a:pPr lvl="0"/>
            <a:r>
              <a:rPr lang="en-US" sz="2800" dirty="0">
                <a:solidFill>
                  <a:srgbClr val="7F7F7F"/>
                </a:solidFill>
              </a:rPr>
              <a:t>University of Amsterdam</a:t>
            </a:r>
          </a:p>
          <a:p>
            <a:pPr lvl="0"/>
            <a:r>
              <a:rPr lang="nl-NL" sz="2400" dirty="0">
                <a:solidFill>
                  <a:srgbClr val="7F7F7F"/>
                </a:solidFill>
              </a:rPr>
              <a:t>c.a.m.tenoever@uva.nl</a:t>
            </a:r>
            <a:endParaRPr lang="en-US" sz="2800" dirty="0">
              <a:solidFill>
                <a:srgbClr val="7F7F7F"/>
              </a:solidFill>
            </a:endParaRPr>
          </a:p>
        </p:txBody>
      </p:sp>
    </p:spTree>
    <p:extLst>
      <p:ext uri="{BB962C8B-B14F-4D97-AF65-F5344CB8AC3E}">
        <p14:creationId xmlns:p14="http://schemas.microsoft.com/office/powerpoint/2010/main" val="1898116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811531" y="387350"/>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with</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customisations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V</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543051" y="2178050"/>
            <a:ext cx="41452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Fourth customisation</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via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xslt</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transformations</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and</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the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api</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of the custom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Datatables</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component.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Custom dropdowns based on table data via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jquery</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Content Placeholder 4"/>
          <p:cNvPicPr>
            <a:picLocks noChangeAspect="1"/>
          </p:cNvPicPr>
          <p:nvPr/>
        </p:nvPicPr>
        <p:blipFill>
          <a:blip r:embed="rId3"/>
          <a:stretch>
            <a:fillRect/>
          </a:stretch>
        </p:blipFill>
        <p:spPr>
          <a:xfrm>
            <a:off x="5688331" y="2122964"/>
            <a:ext cx="4762500" cy="3028950"/>
          </a:xfrm>
          <a:prstGeom prst="rect">
            <a:avLst/>
          </a:prstGeom>
        </p:spPr>
      </p:pic>
    </p:spTree>
    <p:extLst>
      <p:ext uri="{BB962C8B-B14F-4D97-AF65-F5344CB8AC3E}">
        <p14:creationId xmlns:p14="http://schemas.microsoft.com/office/powerpoint/2010/main" val="2043440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333500" y="698500"/>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with</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customisations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VI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333500" y="2282825"/>
            <a:ext cx="40557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Fifth</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customisation</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via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xslt</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transformations</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Using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css</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to</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create</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dropdown</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with</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lesser</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used</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options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and</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data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to</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maximise screen </a:t>
            </a:r>
            <a:r>
              <a:rPr kumimoji="0" lang="nl-NL"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space</a:t>
            </a:r>
            <a:r>
              <a:rPr kumimoji="0" lang="nl-NL"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nl-NL"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389245" y="2282825"/>
            <a:ext cx="4781550" cy="3048000"/>
          </a:xfrm>
          <a:prstGeom prst="rect">
            <a:avLst/>
          </a:prstGeom>
        </p:spPr>
      </p:pic>
    </p:spTree>
    <p:extLst>
      <p:ext uri="{BB962C8B-B14F-4D97-AF65-F5344CB8AC3E}">
        <p14:creationId xmlns:p14="http://schemas.microsoft.com/office/powerpoint/2010/main" val="337774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016755" y="184150"/>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Custom</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XSL</a:t>
            </a:r>
            <a:r>
              <a:rPr kumimoji="0" lang="nl-NL" sz="4400" b="0" i="0" u="none" strike="noStrike" kern="1200" cap="none" spc="0" normalizeH="0" noProof="0" dirty="0" smtClean="0">
                <a:ln>
                  <a:noFill/>
                </a:ln>
                <a:solidFill>
                  <a:sysClr val="windowText" lastClr="000000"/>
                </a:solidFill>
                <a:effectLst/>
                <a:uLnTx/>
                <a:uFillTx/>
                <a:latin typeface="Calibri Light" panose="020F0302020204030204"/>
                <a:ea typeface="+mj-ea"/>
                <a:cs typeface="+mj-cs"/>
              </a:rPr>
              <a:t> - 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3" name="Content Placeholder 5"/>
          <p:cNvPicPr>
            <a:picLocks noChangeAspect="1"/>
          </p:cNvPicPr>
          <p:nvPr/>
        </p:nvPicPr>
        <p:blipFill>
          <a:blip r:embed="rId3"/>
          <a:stretch>
            <a:fillRect/>
          </a:stretch>
        </p:blipFill>
        <p:spPr>
          <a:xfrm>
            <a:off x="1365228" y="1509713"/>
            <a:ext cx="4116432" cy="4351338"/>
          </a:xfrm>
          <a:prstGeom prst="rect">
            <a:avLst/>
          </a:prstGeom>
        </p:spPr>
      </p:pic>
      <p:pic>
        <p:nvPicPr>
          <p:cNvPr id="4" name="Picture 3"/>
          <p:cNvPicPr>
            <a:picLocks noChangeAspect="1"/>
          </p:cNvPicPr>
          <p:nvPr/>
        </p:nvPicPr>
        <p:blipFill>
          <a:blip r:embed="rId4"/>
          <a:stretch>
            <a:fillRect/>
          </a:stretch>
        </p:blipFill>
        <p:spPr>
          <a:xfrm>
            <a:off x="5856717" y="1509713"/>
            <a:ext cx="5048350" cy="4343400"/>
          </a:xfrm>
          <a:prstGeom prst="rect">
            <a:avLst/>
          </a:prstGeom>
        </p:spPr>
      </p:pic>
    </p:spTree>
    <p:extLst>
      <p:ext uri="{BB962C8B-B14F-4D97-AF65-F5344CB8AC3E}">
        <p14:creationId xmlns:p14="http://schemas.microsoft.com/office/powerpoint/2010/main" val="2887278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030333" y="507998"/>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Custom</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XSL -</a:t>
            </a:r>
            <a:r>
              <a:rPr kumimoji="0" lang="nl-NL" sz="4400" b="0" i="0" u="none" strike="noStrike" kern="1200" cap="none" spc="0" normalizeH="0" noProof="0" dirty="0" smtClean="0">
                <a:ln>
                  <a:noFill/>
                </a:ln>
                <a:solidFill>
                  <a:sysClr val="windowText" lastClr="000000"/>
                </a:solidFill>
                <a:effectLst/>
                <a:uLnTx/>
                <a:uFillTx/>
                <a:latin typeface="Calibri Light" panose="020F0302020204030204"/>
                <a:ea typeface="+mj-ea"/>
                <a:cs typeface="+mj-cs"/>
              </a:rPr>
              <a:t> II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833561"/>
            <a:ext cx="8754793" cy="3938587"/>
          </a:xfrm>
          <a:prstGeom prst="rect">
            <a:avLst/>
          </a:prstGeom>
          <a:solidFill>
            <a:sysClr val="window" lastClr="FFFFFF"/>
          </a:solidFill>
          <a:ln w="12700" cap="flat" cmpd="sng" algn="ctr">
            <a:solidFill>
              <a:srgbClr val="A5A5A5"/>
            </a:solidFill>
            <a:prstDash val="solid"/>
            <a:miter lim="800000"/>
          </a:ln>
          <a:effectLst/>
          <a:extLst/>
        </p:spPr>
      </p:pic>
    </p:spTree>
    <p:extLst>
      <p:ext uri="{BB962C8B-B14F-4D97-AF65-F5344CB8AC3E}">
        <p14:creationId xmlns:p14="http://schemas.microsoft.com/office/powerpoint/2010/main" val="850195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93669" y="2072640"/>
            <a:ext cx="9225673" cy="879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txBox="1">
            <a:spLocks/>
          </p:cNvSpPr>
          <p:nvPr/>
        </p:nvSpPr>
        <p:spPr>
          <a:xfrm>
            <a:off x="1514475" y="17462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Tips &amp; Tricks - II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514475" y="1635125"/>
            <a:ext cx="9304867"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Use position based query field access in stead of name based:</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24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xsl:value-of</a:t>
            </a:r>
            <a:r>
              <a:rPr kumimoji="0" lang="en-US" sz="2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select="</a:t>
            </a:r>
            <a:r>
              <a:rPr kumimoji="0" lang="en-US" sz="24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querydata</a:t>
            </a:r>
            <a:r>
              <a:rPr kumimoji="0" lang="en-US" sz="2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[position()=1]/text"/&gt;</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24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xsl:value-of</a:t>
            </a:r>
            <a:r>
              <a:rPr kumimoji="0" lang="en-US" sz="2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select="</a:t>
            </a:r>
            <a:r>
              <a:rPr kumimoji="0" lang="en-US" sz="24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querydata</a:t>
            </a:r>
            <a:r>
              <a:rPr kumimoji="0" lang="en-US" sz="2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["EMPLID"]/text"/&gt;</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Both methods have advantages and disadvantages.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Position based: when you change the field order in the underlying query, you have to change the numbers in your pagelet.</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Name based: when using expressions you need to include the whole expression as the name. With complex expressions and line breaks this is not working well. Also, when a table alias changes the field name changes.</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330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485900" y="17462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Tips </a:t>
            </a:r>
            <a:r>
              <a:rPr lang="nl-NL" dirty="0" smtClean="0">
                <a:solidFill>
                  <a:sysClr val="windowText" lastClr="000000"/>
                </a:solidFill>
                <a:latin typeface="Calibri Light" panose="020F0302020204030204"/>
              </a:rPr>
              <a:t>&amp; T</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ricks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 III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485900" y="1635125"/>
            <a:ext cx="9304867"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Escape ampersand (&amp;) with “&amp;amp;” in links.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Use </a:t>
            </a:r>
            <a:r>
              <a:rPr kumimoji="0" lang="en-US"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xslt</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1.0 coding, unfortunately the </a:t>
            </a:r>
            <a:r>
              <a:rPr kumimoji="0" lang="en-US"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parser is not fully </a:t>
            </a:r>
            <a:r>
              <a:rPr kumimoji="0" lang="en-US"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xslt</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2.0 compatible (yet?).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Set the Display Format to Custom, this gives you the possibility to write custom </a:t>
            </a:r>
            <a:r>
              <a:rPr kumimoji="0" lang="en-US"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xsl</a:t>
            </a: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code. </a:t>
            </a:r>
            <a:b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b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Tip: first keep the standard ‘Table’ option on Step 4  of the wizard, use the </a:t>
            </a:r>
            <a:r>
              <a:rPr kumimoji="0" lang="en-US"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Customise</a:t>
            </a: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button at the bottom of the page in Step 5. If you choose ‘Custom’ in step 4 you won’t be able to use Thresholds in Step 5.</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Use</a:t>
            </a:r>
            <a:r>
              <a:rPr kumimoji="0" lang="nl-NL"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Branding Options </a:t>
            </a:r>
            <a:r>
              <a:rPr kumimoji="0" lang="nl-NL"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to</a:t>
            </a:r>
            <a:r>
              <a:rPr kumimoji="0" lang="nl-NL"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store </a:t>
            </a:r>
            <a:r>
              <a:rPr kumimoji="0" lang="nl-NL"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the</a:t>
            </a:r>
            <a:r>
              <a:rPr kumimoji="0" lang="nl-NL"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a:t>
            </a:r>
            <a:r>
              <a:rPr kumimoji="0" lang="nl-NL"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custom</a:t>
            </a:r>
            <a:r>
              <a:rPr kumimoji="0" lang="nl-NL"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a:t>
            </a:r>
            <a:r>
              <a:rPr kumimoji="0" lang="nl-NL"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JavaScript</a:t>
            </a:r>
            <a:r>
              <a:rPr kumimoji="0" lang="nl-NL"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code </a:t>
            </a:r>
            <a:r>
              <a:rPr kumimoji="0" lang="nl-NL"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and</a:t>
            </a:r>
            <a:r>
              <a:rPr kumimoji="0" lang="nl-NL"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a:t>
            </a:r>
            <a:r>
              <a:rPr kumimoji="0" lang="nl-NL"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css</a:t>
            </a:r>
            <a:r>
              <a:rPr kumimoji="0" lang="nl-NL"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a:t>
            </a:r>
            <a:r>
              <a:rPr kumimoji="0" lang="nl-NL"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stylesheet</a:t>
            </a:r>
            <a:r>
              <a:rPr kumimoji="0" lang="nl-NL"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Use </a:t>
            </a:r>
            <a:r>
              <a:rPr kumimoji="0" lang="en-US"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weblibs</a:t>
            </a: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to include branding and images in the pagelet.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The PeopleSoft </a:t>
            </a:r>
            <a:r>
              <a:rPr kumimoji="0" lang="en-US"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xsl</a:t>
            </a: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parser is rather strict so some code which works in other parsers might not work in PeopleSoft.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Make sure the </a:t>
            </a:r>
            <a:r>
              <a:rPr kumimoji="0" lang="en-US" sz="2800" b="0" i="0" u="none" strike="noStrike" kern="1200" cap="none" spc="0" normalizeH="0" baseline="0" noProof="0" dirty="0" err="1" smtClean="0">
                <a:ln>
                  <a:noFill/>
                </a:ln>
                <a:solidFill>
                  <a:sysClr val="window" lastClr="FFFFFF">
                    <a:lumMod val="50000"/>
                  </a:sysClr>
                </a:solidFill>
                <a:effectLst/>
                <a:uLnTx/>
                <a:uFillTx/>
                <a:latin typeface="Calibri" panose="020F0502020204030204"/>
                <a:ea typeface="+mn-ea"/>
                <a:cs typeface="+mn-cs"/>
              </a:rPr>
              <a:t>xsl</a:t>
            </a:r>
            <a:r>
              <a:rPr kumimoji="0" lang="en-US" sz="2800" b="0" i="0" u="none" strike="noStrike" kern="1200" cap="none" spc="0" normalizeH="0" baseline="0" noProof="0" dirty="0" smtClean="0">
                <a:ln>
                  <a:noFill/>
                </a:ln>
                <a:solidFill>
                  <a:sysClr val="window" lastClr="FFFFFF">
                    <a:lumMod val="50000"/>
                  </a:sysClr>
                </a:solidFill>
                <a:effectLst/>
                <a:uLnTx/>
                <a:uFillTx/>
                <a:latin typeface="Calibri" panose="020F0502020204030204"/>
                <a:ea typeface="+mn-ea"/>
                <a:cs typeface="+mn-cs"/>
              </a:rPr>
              <a:t> and html is complete, no missing close tags, etc.</a:t>
            </a:r>
            <a:endParaRPr kumimoji="0" lang="en-US" sz="2800" b="0" i="0" u="none" strike="noStrike" kern="1200" cap="none" spc="0" normalizeH="0" baseline="0" noProof="0" dirty="0">
              <a:ln>
                <a:noFill/>
              </a:ln>
              <a:solidFill>
                <a:sysClr val="window" lastClr="FFFFFF">
                  <a:lumMod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793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838200" y="36512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838200" y="1825625"/>
            <a:ext cx="93048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898" y="3544521"/>
            <a:ext cx="4695469" cy="2943791"/>
          </a:xfrm>
          <a:prstGeom prst="rect">
            <a:avLst/>
          </a:prstGeom>
          <a:solidFill>
            <a:sysClr val="window" lastClr="FFFFFF"/>
          </a:solidFill>
          <a:ln w="12700" cap="flat" cmpd="sng" algn="ctr">
            <a:solidFill>
              <a:srgbClr val="A5A5A5"/>
            </a:solidFill>
            <a:prstDash val="solid"/>
            <a:miter lim="800000"/>
          </a:ln>
          <a:effectLst/>
          <a:extLst/>
        </p:spPr>
      </p:pic>
      <p:sp>
        <p:nvSpPr>
          <p:cNvPr id="9" name="Title 8"/>
          <p:cNvSpPr>
            <a:spLocks noGrp="1"/>
          </p:cNvSpPr>
          <p:nvPr>
            <p:ph type="title"/>
          </p:nvPr>
        </p:nvSpPr>
        <p:spPr/>
        <p:txBody>
          <a:bodyPr/>
          <a:lstStyle/>
          <a:p>
            <a:r>
              <a:rPr lang="nl-NL" dirty="0">
                <a:solidFill>
                  <a:sysClr val="windowText" lastClr="000000"/>
                </a:solidFill>
              </a:rPr>
              <a:t>Pagelets: </a:t>
            </a:r>
            <a:r>
              <a:rPr lang="nl-NL" dirty="0" err="1">
                <a:solidFill>
                  <a:sysClr val="windowText" lastClr="000000"/>
                </a:solidFill>
              </a:rPr>
              <a:t>Custom</a:t>
            </a:r>
            <a:r>
              <a:rPr lang="nl-NL" dirty="0">
                <a:solidFill>
                  <a:sysClr val="windowText" lastClr="000000"/>
                </a:solidFill>
              </a:rPr>
              <a:t> XSL - III </a:t>
            </a:r>
            <a:endParaRPr lang="nl-NL" dirty="0"/>
          </a:p>
        </p:txBody>
      </p:sp>
      <p:sp>
        <p:nvSpPr>
          <p:cNvPr id="8" name="Content Placeholder 7"/>
          <p:cNvSpPr>
            <a:spLocks noGrp="1"/>
          </p:cNvSpPr>
          <p:nvPr>
            <p:ph idx="1"/>
          </p:nvPr>
        </p:nvSpPr>
        <p:spPr>
          <a:xfrm>
            <a:off x="838200" y="1825625"/>
            <a:ext cx="9304867" cy="1649095"/>
          </a:xfrm>
        </p:spPr>
        <p:txBody>
          <a:bodyPr>
            <a:normAutofit fontScale="92500" lnSpcReduction="10000"/>
          </a:bodyPr>
          <a:lstStyle/>
          <a:p>
            <a:pPr marL="0" lvl="0" indent="0">
              <a:lnSpc>
                <a:spcPct val="100000"/>
              </a:lnSpc>
              <a:buNone/>
              <a:defRPr/>
            </a:pPr>
            <a:r>
              <a:rPr lang="en-US" dirty="0">
                <a:solidFill>
                  <a:sysClr val="windowText" lastClr="000000"/>
                </a:solidFill>
              </a:rPr>
              <a:t>We are using the custom option on the Select Display Option tab so we are able to use custom xsl to generate the layout we desire.</a:t>
            </a:r>
          </a:p>
          <a:p>
            <a:pPr marL="0" lvl="0" indent="0">
              <a:lnSpc>
                <a:spcPct val="100000"/>
              </a:lnSpc>
              <a:buNone/>
              <a:defRPr/>
            </a:pPr>
            <a:r>
              <a:rPr lang="en-US" dirty="0">
                <a:solidFill>
                  <a:sysClr val="windowText" lastClr="000000"/>
                </a:solidFill>
              </a:rPr>
              <a:t>There are a few pre-delivered xslt templates but you can also write your own to get a generic look and feel across all your pagelets.</a:t>
            </a:r>
          </a:p>
          <a:p>
            <a:endParaRPr lang="nl-NL" dirty="0"/>
          </a:p>
        </p:txBody>
      </p:sp>
    </p:spTree>
    <p:extLst>
      <p:ext uri="{BB962C8B-B14F-4D97-AF65-F5344CB8AC3E}">
        <p14:creationId xmlns:p14="http://schemas.microsoft.com/office/powerpoint/2010/main" val="3234665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657350" y="288924"/>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Branding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Objects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 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657350" y="1749424"/>
            <a:ext cx="9304867"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Via </a:t>
            </a:r>
            <a:r>
              <a:rPr kumimoji="0" lang="en-GB"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PeopleTools</a:t>
            </a:r>
            <a:r>
              <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&gt; Portal &gt; Branding &gt; Branding Objects it is possible to store custom JavaScript, CSS and images in PeopleSoft.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You can use these in your customised pagelets via script includes (standard PeopleSoft </a:t>
            </a:r>
            <a:r>
              <a:rPr kumimoji="0" lang="en-GB"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weblibrary</a:t>
            </a:r>
            <a:r>
              <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calls).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The images are multi-lingual if needed.</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They are secure, only when you have access to the </a:t>
            </a:r>
            <a:r>
              <a:rPr kumimoji="0" lang="en-GB"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weblibs</a:t>
            </a:r>
            <a:r>
              <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you can use them.</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They are cached until changed. The </a:t>
            </a:r>
            <a:r>
              <a:rPr kumimoji="0" lang="en-GB"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weblib</a:t>
            </a:r>
            <a:r>
              <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will automatically cache the item when first called or when it has been changed.</a:t>
            </a: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88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504950" y="35877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Branding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Objects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 II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Rectangle 3"/>
          <p:cNvSpPr/>
          <p:nvPr/>
        </p:nvSpPr>
        <p:spPr>
          <a:xfrm>
            <a:off x="1593669" y="1915886"/>
            <a:ext cx="7837714" cy="10101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1593669" y="3344091"/>
            <a:ext cx="7837714" cy="9840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p:cNvSpPr txBox="1">
            <a:spLocks/>
          </p:cNvSpPr>
          <p:nvPr/>
        </p:nvSpPr>
        <p:spPr>
          <a:xfrm>
            <a:off x="1504950" y="1543050"/>
            <a:ext cx="930486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WEBLIB_PTBR.ISCRIPT1.FieldFormula.ISCRIPT_GET_CSS loads a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css</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stylesheet from the system.</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xsl:element</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name="link"&gt;</a:t>
            </a:r>
            <a:b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rel</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"&gt;stylesheet&lt;/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b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href</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b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psc</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/EMPLOYEE/SA/s/WEBLIB_PTBR.ISCRIPT1.FieldFormula.</a:t>
            </a:r>
            <a:r>
              <a:rPr kumimoji="0" lang="en-US" sz="1000" b="1" i="0" u="none" strike="noStrike" kern="1200" cap="none" spc="0" normalizeH="0" baseline="0" noProof="0" dirty="0" smtClean="0">
                <a:ln>
                  <a:noFill/>
                </a:ln>
                <a:solidFill>
                  <a:srgbClr val="FF0000"/>
                </a:solidFill>
                <a:effectLst/>
                <a:uLnTx/>
                <a:uFillTx/>
                <a:latin typeface="Courier New" pitchFamily="49" charset="0"/>
                <a:ea typeface="+mn-ea"/>
                <a:cs typeface="Courier New" pitchFamily="49" charset="0"/>
              </a:rPr>
              <a:t>IScript_GET_CSS</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?ID=</a:t>
            </a:r>
            <a:r>
              <a:rPr kumimoji="0" lang="en-US" sz="1000" b="1" i="0" u="none" strike="noStrike" kern="1200" cap="none" spc="0" normalizeH="0" baseline="0" noProof="0" dirty="0" smtClean="0">
                <a:ln>
                  <a:noFill/>
                </a:ln>
                <a:solidFill>
                  <a:srgbClr val="00B0F0"/>
                </a:solidFill>
                <a:effectLst/>
                <a:uLnTx/>
                <a:uFillTx/>
                <a:latin typeface="Courier New" pitchFamily="49" charset="0"/>
                <a:ea typeface="+mn-ea"/>
                <a:cs typeface="Courier New" pitchFamily="49" charset="0"/>
              </a:rPr>
              <a:t>U_TABLES_CSS</a:t>
            </a:r>
            <a:br>
              <a:rPr kumimoji="0" lang="en-US" sz="1000" b="1" i="0" u="none" strike="noStrike" kern="1200" cap="none" spc="0" normalizeH="0" baseline="0" noProof="0" dirty="0" smtClean="0">
                <a:ln>
                  <a:noFill/>
                </a:ln>
                <a:solidFill>
                  <a:srgbClr val="00B0F0"/>
                </a:solidFill>
                <a:effectLst/>
                <a:uLnTx/>
                <a:uFillTx/>
                <a:latin typeface="Courier New" pitchFamily="49" charset="0"/>
                <a:ea typeface="+mn-ea"/>
                <a:cs typeface="Courier New" pitchFamily="49" charset="0"/>
              </a:rPr>
            </a:br>
            <a:r>
              <a:rPr kumimoji="0" lang="en-US" sz="1000" b="1" i="0" u="none" strike="noStrike" kern="1200" cap="none" spc="0" normalizeH="0" baseline="0" noProof="0" dirty="0" smtClean="0">
                <a:ln>
                  <a:noFill/>
                </a:ln>
                <a:solidFill>
                  <a:srgbClr val="00B0F0"/>
                </a:solidFill>
                <a:effectLst/>
                <a:uLnTx/>
                <a:uFillTx/>
                <a:latin typeface="Courier New" pitchFamily="49" charset="0"/>
                <a:ea typeface="+mn-ea"/>
                <a:cs typeface="Courier New" pitchFamily="49" charset="0"/>
              </a:rPr>
              <a:t>  </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b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xsl:element</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WEBLIB_PTBR.ISCRIPT1.FieldFormula.ISCRIPT_GET_JS loads a JavaScript file from the system.</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xsl:element</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name="script"&gt;</a:t>
            </a:r>
            <a:b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src</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b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psc</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/EMPLOYEE/SA/s/WEBLIB_PTBR.ISCRIPT1.FieldFormula.</a:t>
            </a:r>
            <a:r>
              <a:rPr kumimoji="0" lang="en-US" sz="1000" b="1" i="0" u="none" strike="noStrike" kern="1200" cap="none" spc="0" normalizeH="0" baseline="0" noProof="0" dirty="0" smtClean="0">
                <a:ln>
                  <a:noFill/>
                </a:ln>
                <a:solidFill>
                  <a:srgbClr val="FF0000"/>
                </a:solidFill>
                <a:effectLst/>
                <a:uLnTx/>
                <a:uFillTx/>
                <a:latin typeface="Courier New" pitchFamily="49" charset="0"/>
                <a:ea typeface="+mn-ea"/>
                <a:cs typeface="Courier New" pitchFamily="49" charset="0"/>
              </a:rPr>
              <a:t>IScript_GET_JS</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?ID=</a:t>
            </a:r>
            <a:r>
              <a:rPr kumimoji="0" lang="en-US" sz="1000" b="1" i="0" u="none" strike="noStrike" kern="1200" cap="none" spc="0" normalizeH="0" baseline="0" noProof="0" dirty="0" smtClean="0">
                <a:ln>
                  <a:noFill/>
                </a:ln>
                <a:solidFill>
                  <a:srgbClr val="00B0F0"/>
                </a:solidFill>
                <a:effectLst/>
                <a:uLnTx/>
                <a:uFillTx/>
                <a:latin typeface="Courier New" pitchFamily="49" charset="0"/>
                <a:ea typeface="+mn-ea"/>
                <a:cs typeface="Courier New" pitchFamily="49" charset="0"/>
              </a:rPr>
              <a:t>U_TABLES_CFG</a:t>
            </a:r>
            <a:br>
              <a:rPr kumimoji="0" lang="en-US" sz="1000" b="1" i="0" u="none" strike="noStrike" kern="1200" cap="none" spc="0" normalizeH="0" baseline="0" noProof="0" dirty="0" smtClean="0">
                <a:ln>
                  <a:noFill/>
                </a:ln>
                <a:solidFill>
                  <a:srgbClr val="00B0F0"/>
                </a:solidFill>
                <a:effectLst/>
                <a:uLnTx/>
                <a:uFillTx/>
                <a:latin typeface="Courier New" pitchFamily="49" charset="0"/>
                <a:ea typeface="+mn-ea"/>
                <a:cs typeface="Courier New" pitchFamily="49" charset="0"/>
              </a:rPr>
            </a:br>
            <a:r>
              <a:rPr kumimoji="0" lang="en-US" sz="1000" b="1" i="0" u="none" strike="noStrike" kern="1200" cap="none" spc="0" normalizeH="0" baseline="0" noProof="0" dirty="0" smtClean="0">
                <a:ln>
                  <a:noFill/>
                </a:ln>
                <a:solidFill>
                  <a:srgbClr val="00B0F0"/>
                </a:solidFill>
                <a:effectLst/>
                <a:uLnTx/>
                <a:uFillTx/>
                <a:latin typeface="Courier New" pitchFamily="49" charset="0"/>
                <a:ea typeface="+mn-ea"/>
                <a:cs typeface="Courier New" pitchFamily="49" charset="0"/>
              </a:rPr>
              <a:t>  </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b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&amp;#160;</a:t>
            </a:r>
            <a:b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10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xsl:element</a:t>
            </a:r>
            <a:r>
              <a:rPr kumimoji="0" lang="en-US" sz="10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Make sure all the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codes within the attribute tags are on one line without carriage returns or additional white spaces.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Also the &amp;#160; code is necessary for to get the link working for JavaScript includes via the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parser.</a:t>
            </a: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7530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476375" y="365124"/>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Pagelets: Javascript &amp; CSS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476375" y="1530349"/>
            <a:ext cx="9304867" cy="42173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You can use JavaScript and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css</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within your custom component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When using inline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javascript</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create complex code might not work well with the PeopleSoft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parser. For example, some characters can not be used like: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html characters (specially &lt; or &gt;)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ampersand (&amp;), this need to be replaced by &amp;amp;</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unbalanced quotes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Workaround: create a JavaScript include file, upload it via Branding Options and include it in your pagelet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code.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When using multiple JavaScript includes, page loading order does matter. Most of the time, putting them in the correct order in the </a:t>
            </a:r>
            <a:r>
              <a:rPr kumimoji="0" lang="en-US" sz="1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will solve this. If not, other techniques need to be </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used.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For </a:t>
            </a:r>
            <a:r>
              <a:rPr kumimoji="0" lang="en-US"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css, you can use it as inline code or via including a custom stylesheet. Preferably the last as you can reuse it in other pagelets to get a common look &amp; feel.</a:t>
            </a: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725" y="5692476"/>
            <a:ext cx="1337700" cy="62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7" descr="Afbeeldingsresultaat voor university of Amsterd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5472" y="4576608"/>
            <a:ext cx="3461775" cy="5810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Afbeeldingsresultaat voor amsterdam university of applied scienc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3825" y="5203831"/>
            <a:ext cx="2233050" cy="386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517" y="4848537"/>
            <a:ext cx="1385103" cy="548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20717" y="1540848"/>
            <a:ext cx="184731" cy="261610"/>
          </a:xfrm>
          <a:prstGeom prst="rect">
            <a:avLst/>
          </a:prstGeom>
          <a:noFill/>
        </p:spPr>
        <p:txBody>
          <a:bodyPr wrap="none" rtlCol="0">
            <a:spAutoFit/>
          </a:bodyPr>
          <a:lstStyle/>
          <a:p>
            <a:endParaRPr lang="en-US" sz="1100" dirty="0">
              <a:solidFill>
                <a:prstClr val="black"/>
              </a:solidFill>
              <a:latin typeface="Tw Cen MT"/>
            </a:endParaRPr>
          </a:p>
        </p:txBody>
      </p:sp>
      <p:sp>
        <p:nvSpPr>
          <p:cNvPr id="7" name="TextBox 6"/>
          <p:cNvSpPr txBox="1"/>
          <p:nvPr/>
        </p:nvSpPr>
        <p:spPr>
          <a:xfrm>
            <a:off x="3198991" y="4576608"/>
            <a:ext cx="3098092" cy="1846659"/>
          </a:xfrm>
          <a:prstGeom prst="rect">
            <a:avLst/>
          </a:prstGeom>
          <a:noFill/>
        </p:spPr>
        <p:txBody>
          <a:bodyPr wrap="none" rtlCol="0">
            <a:spAutoFit/>
          </a:bodyPr>
          <a:lstStyle/>
          <a:p>
            <a:r>
              <a:rPr lang="nl-NL" sz="1900" dirty="0" smtClean="0">
                <a:solidFill>
                  <a:prstClr val="black"/>
                </a:solidFill>
                <a:latin typeface="Tw Cen MT"/>
              </a:rPr>
              <a:t>&gt; 100.000 </a:t>
            </a:r>
            <a:r>
              <a:rPr lang="nl-NL" sz="1900" dirty="0" err="1" smtClean="0">
                <a:solidFill>
                  <a:prstClr val="black"/>
                </a:solidFill>
                <a:latin typeface="Tw Cen MT"/>
              </a:rPr>
              <a:t>students</a:t>
            </a:r>
            <a:endParaRPr lang="nl-NL" sz="1900" dirty="0" smtClean="0">
              <a:solidFill>
                <a:prstClr val="black"/>
              </a:solidFill>
              <a:latin typeface="Tw Cen MT"/>
            </a:endParaRPr>
          </a:p>
          <a:p>
            <a:r>
              <a:rPr lang="nl-NL" sz="1900" dirty="0" smtClean="0">
                <a:solidFill>
                  <a:prstClr val="black"/>
                </a:solidFill>
                <a:latin typeface="Tw Cen MT"/>
              </a:rPr>
              <a:t>&gt; 10.000 </a:t>
            </a:r>
            <a:r>
              <a:rPr lang="nl-NL" sz="1900" dirty="0" err="1" smtClean="0">
                <a:solidFill>
                  <a:prstClr val="black"/>
                </a:solidFill>
                <a:latin typeface="Tw Cen MT"/>
              </a:rPr>
              <a:t>administrative</a:t>
            </a:r>
            <a:r>
              <a:rPr lang="nl-NL" sz="1900" dirty="0" smtClean="0">
                <a:solidFill>
                  <a:prstClr val="black"/>
                </a:solidFill>
                <a:latin typeface="Tw Cen MT"/>
              </a:rPr>
              <a:t> users</a:t>
            </a:r>
          </a:p>
          <a:p>
            <a:endParaRPr lang="nl-NL" sz="1900" dirty="0">
              <a:solidFill>
                <a:prstClr val="black"/>
              </a:solidFill>
              <a:latin typeface="Tw Cen MT"/>
            </a:endParaRPr>
          </a:p>
          <a:p>
            <a:r>
              <a:rPr lang="nl-NL" sz="1900" dirty="0" smtClean="0">
                <a:solidFill>
                  <a:prstClr val="black"/>
                </a:solidFill>
                <a:latin typeface="Tw Cen MT"/>
              </a:rPr>
              <a:t>    CS 9.0 (9.2 </a:t>
            </a:r>
            <a:r>
              <a:rPr lang="nl-NL" sz="1900" dirty="0" err="1" smtClean="0">
                <a:solidFill>
                  <a:prstClr val="black"/>
                </a:solidFill>
                <a:latin typeface="Tw Cen MT"/>
              </a:rPr>
              <a:t>fall</a:t>
            </a:r>
            <a:r>
              <a:rPr lang="nl-NL" sz="1900" dirty="0" smtClean="0">
                <a:solidFill>
                  <a:prstClr val="black"/>
                </a:solidFill>
                <a:latin typeface="Tw Cen MT"/>
              </a:rPr>
              <a:t> 2018)</a:t>
            </a:r>
          </a:p>
          <a:p>
            <a:r>
              <a:rPr lang="nl-NL" sz="1900" dirty="0" smtClean="0">
                <a:solidFill>
                  <a:prstClr val="black"/>
                </a:solidFill>
                <a:latin typeface="Tw Cen MT"/>
              </a:rPr>
              <a:t>    PT 8.55</a:t>
            </a:r>
          </a:p>
          <a:p>
            <a:r>
              <a:rPr lang="nl-NL" sz="1900" dirty="0" smtClean="0">
                <a:solidFill>
                  <a:prstClr val="black"/>
                </a:solidFill>
                <a:latin typeface="Tw Cen MT"/>
              </a:rPr>
              <a:t>    Bundle #41</a:t>
            </a:r>
            <a:endParaRPr lang="en-US" sz="1900" dirty="0">
              <a:solidFill>
                <a:prstClr val="black"/>
              </a:solidFill>
              <a:latin typeface="Tw Cen MT"/>
            </a:endParaRPr>
          </a:p>
        </p:txBody>
      </p:sp>
      <p:pic>
        <p:nvPicPr>
          <p:cNvPr id="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714501"/>
            <a:ext cx="121919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316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584960" y="2577737"/>
            <a:ext cx="9234382" cy="14456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txBox="1">
            <a:spLocks/>
          </p:cNvSpPr>
          <p:nvPr/>
        </p:nvSpPr>
        <p:spPr>
          <a:xfrm>
            <a:off x="1514475" y="31749"/>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Pagelets: Images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514475" y="1492249"/>
            <a:ext cx="930486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Custom and standard PeopleSoft images can be used in your pagelets as well.</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WEBLIB_PTBR.ISCRIPT1.FieldFormula.IScript_GET_IMAGE gets an image form the system.</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&lt;img border="0" alt="Some mouse over text"&gt;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&lt;xsl:attribute name="src"&gt;/psc/ps/EMPLOYEE/SA/s/WEBLIB_PTBR.ISCRIPT1.FieldFormula.</a:t>
            </a:r>
            <a:r>
              <a:rPr kumimoji="0" lang="en-US" sz="1600" b="1" i="0" u="none" strike="noStrike" kern="1200" cap="none" spc="0" normalizeH="0" baseline="0" noProof="0" smtClean="0">
                <a:ln>
                  <a:noFill/>
                </a:ln>
                <a:solidFill>
                  <a:srgbClr val="FF0000"/>
                </a:solidFill>
                <a:effectLst/>
                <a:uLnTx/>
                <a:uFillTx/>
                <a:latin typeface="Courier New" pitchFamily="49" charset="0"/>
                <a:ea typeface="+mn-ea"/>
                <a:cs typeface="Courier New" pitchFamily="49" charset="0"/>
              </a:rPr>
              <a:t>IScript_GET_IMAGE</a:t>
            </a:r>
            <a:r>
              <a:rPr kumimoji="0" lang="en-US" sz="16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?ID=</a:t>
            </a:r>
            <a:r>
              <a:rPr kumimoji="0" lang="en-US" sz="1600" b="1" i="0" u="none" strike="noStrike" kern="1200" cap="none" spc="0" normalizeH="0" baseline="0" noProof="0" smtClean="0">
                <a:ln>
                  <a:noFill/>
                </a:ln>
                <a:solidFill>
                  <a:srgbClr val="00B0F0"/>
                </a:solidFill>
                <a:effectLst/>
                <a:uLnTx/>
                <a:uFillTx/>
                <a:latin typeface="Courier New" pitchFamily="49" charset="0"/>
                <a:ea typeface="+mn-ea"/>
                <a:cs typeface="Courier New" pitchFamily="49" charset="0"/>
              </a:rPr>
              <a:t>PS_WCS_ROOT_ICN</a:t>
            </a:r>
            <a:r>
              <a:rPr kumimoji="0" lang="en-US" sz="16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&lt;/xsl:attribute&gt;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&lt;/img&gt;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This will display the image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The list of available standard images can be found on any component where you can choose an image, for example the navigation collection setup page. You can also use your own images, they can be uploaded in the branding component.</a:t>
            </a: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027" y="4094932"/>
            <a:ext cx="45893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631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38275" y="1976846"/>
            <a:ext cx="9304867" cy="18723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txBox="1">
            <a:spLocks/>
          </p:cNvSpPr>
          <p:nvPr/>
        </p:nvSpPr>
        <p:spPr>
          <a:xfrm>
            <a:off x="1438275" y="36512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Pagelets: Dynamic Query Links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438275" y="1482725"/>
            <a:ext cx="9304867" cy="435133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Using custom </a:t>
            </a:r>
            <a:r>
              <a:rPr kumimoji="0" lang="en-US"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you can link to a query from a link or image click</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xsl:element</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name="a"&gt;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href</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 /</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psc</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/EMPLOYEE/SA/q/?</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ICAction</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ICQryNameURL</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=PUBLIC.MY_QUERY_NAME&amp;amp;BIND1=12345678</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name="title"&gt;My query displays a lot of data&lt;/</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My query</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28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xsl:element</a:t>
            </a:r>
            <a:r>
              <a:rPr kumimoji="0" lang="en-US" sz="28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This will generate a link ‘My query’ with a mouse over text and executes the query ‘MY_QUERY_NAME’ with a prompt variable with the value 12345678. This can be for example the EMPLID.</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The value of the prompt can be variable form your query data as well so you can have a custom link on each row of data.</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Try to avoid using private query’s in </a:t>
            </a:r>
            <a:r>
              <a:rPr kumimoji="0" lang="en-US"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workcenters</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as they might not be accessible to all users.</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473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666875" y="365124"/>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Pagelets: Dynamic Component Links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Rectangle 3"/>
          <p:cNvSpPr/>
          <p:nvPr/>
        </p:nvSpPr>
        <p:spPr>
          <a:xfrm>
            <a:off x="1666875" y="1690688"/>
            <a:ext cx="9304867" cy="2646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p:cNvSpPr txBox="1">
            <a:spLocks/>
          </p:cNvSpPr>
          <p:nvPr/>
        </p:nvSpPr>
        <p:spPr>
          <a:xfrm>
            <a:off x="1666875" y="1690687"/>
            <a:ext cx="9304867" cy="4486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xsl:element</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name="a"&gt;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href</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psc</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/EMPLOYEE/SA/c/CC_BIO_DEMO_DATA.SCC_BIO_DEMO.GBL?EMPLID=&lt;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xsl:value-of</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select="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querydata</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[position()=1]/text"/&gt;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name="title"&gt;Personal Data&lt;/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img</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border="0" alt="Personal Data"&gt;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name="</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src</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psc</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ps</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/EMPLOYEE/SA/s/WEBLIB_PTBR.ISCRIPT1.FieldFormula.IScript_GET_IMAGE?ID=PT_WF_PERSON&lt;/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xsl:attribute</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img</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&lt;/</a:t>
            </a:r>
            <a:r>
              <a:rPr kumimoji="0" lang="en-US" sz="11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xsl:element</a:t>
            </a:r>
            <a:r>
              <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ysClr val="windowText" lastClr="000000"/>
                </a:solidFill>
                <a:effectLst/>
                <a:uLnTx/>
                <a:uFillTx/>
                <a:latin typeface="Calibri" panose="020F0502020204030204"/>
                <a:ea typeface="+mn-ea"/>
              </a:rPr>
              <a:t>This will generate an image with a link to the Personal data component. The value of the prompt is dynamically for each student from the query result.</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Calibri" panose="020F0502020204030204"/>
                <a:ea typeface="+mn-ea"/>
              </a:rPr>
              <a:t>Use the full component specification, not the CREF.</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err="1" smtClean="0">
                <a:ln>
                  <a:noFill/>
                </a:ln>
                <a:solidFill>
                  <a:sysClr val="windowText" lastClr="000000"/>
                </a:solidFill>
                <a:effectLst/>
                <a:uLnTx/>
                <a:uFillTx/>
                <a:latin typeface="Calibri" panose="020F0502020204030204"/>
                <a:ea typeface="+mn-ea"/>
              </a:rPr>
              <a:t>You</a:t>
            </a:r>
            <a:r>
              <a:rPr kumimoji="0" lang="nl-NL" sz="1400" b="0" i="0" u="none" strike="noStrike" kern="1200" cap="none" spc="0" normalizeH="0" baseline="0" noProof="0" dirty="0" smtClean="0">
                <a:ln>
                  <a:noFill/>
                </a:ln>
                <a:solidFill>
                  <a:sysClr val="windowText" lastClr="000000"/>
                </a:solidFill>
                <a:effectLst/>
                <a:uLnTx/>
                <a:uFillTx/>
                <a:latin typeface="Calibri" panose="020F0502020204030204"/>
                <a:ea typeface="+mn-ea"/>
              </a:rPr>
              <a:t> </a:t>
            </a:r>
            <a:r>
              <a:rPr kumimoji="0" lang="nl-NL" sz="1400" b="0" i="0" u="none" strike="noStrike" kern="1200" cap="none" spc="0" normalizeH="0" baseline="0" noProof="0" dirty="0" err="1" smtClean="0">
                <a:ln>
                  <a:noFill/>
                </a:ln>
                <a:solidFill>
                  <a:sysClr val="windowText" lastClr="000000"/>
                </a:solidFill>
                <a:effectLst/>
                <a:uLnTx/>
                <a:uFillTx/>
                <a:latin typeface="Calibri" panose="020F0502020204030204"/>
                <a:ea typeface="+mn-ea"/>
              </a:rPr>
              <a:t>can</a:t>
            </a:r>
            <a:r>
              <a:rPr kumimoji="0" lang="nl-NL" sz="1400" b="0" i="0" u="none" strike="noStrike" kern="1200" cap="none" spc="0" normalizeH="0" baseline="0" noProof="0" dirty="0" smtClean="0">
                <a:ln>
                  <a:noFill/>
                </a:ln>
                <a:solidFill>
                  <a:sysClr val="windowText" lastClr="000000"/>
                </a:solidFill>
                <a:effectLst/>
                <a:uLnTx/>
                <a:uFillTx/>
                <a:latin typeface="Calibri" panose="020F0502020204030204"/>
                <a:ea typeface="+mn-ea"/>
              </a:rPr>
              <a:t> </a:t>
            </a:r>
            <a:r>
              <a:rPr kumimoji="0" lang="nl-NL" sz="1400" b="0" i="0" u="none" strike="noStrike" kern="1200" cap="none" spc="0" normalizeH="0" baseline="0" noProof="0" dirty="0" err="1" smtClean="0">
                <a:ln>
                  <a:noFill/>
                </a:ln>
                <a:solidFill>
                  <a:sysClr val="windowText" lastClr="000000"/>
                </a:solidFill>
                <a:effectLst/>
                <a:uLnTx/>
                <a:uFillTx/>
                <a:latin typeface="Calibri" panose="020F0502020204030204"/>
                <a:ea typeface="+mn-ea"/>
              </a:rPr>
              <a:t>specify</a:t>
            </a:r>
            <a:r>
              <a:rPr kumimoji="0" lang="nl-NL" sz="1400" b="0" i="0" u="none" strike="noStrike" kern="1200" cap="none" spc="0" normalizeH="0" baseline="0" noProof="0" dirty="0" smtClean="0">
                <a:ln>
                  <a:noFill/>
                </a:ln>
                <a:solidFill>
                  <a:sysClr val="windowText" lastClr="000000"/>
                </a:solidFill>
                <a:effectLst/>
                <a:uLnTx/>
                <a:uFillTx/>
                <a:latin typeface="Calibri" panose="020F0502020204030204"/>
                <a:ea typeface="+mn-ea"/>
              </a:rPr>
              <a:t> </a:t>
            </a:r>
            <a:r>
              <a:rPr kumimoji="0" lang="nl-NL" sz="1400" b="0" i="0" u="none" strike="noStrike" kern="1200" cap="none" spc="0" normalizeH="0" baseline="0" noProof="0" dirty="0" err="1" smtClean="0">
                <a:ln>
                  <a:noFill/>
                </a:ln>
                <a:solidFill>
                  <a:sysClr val="windowText" lastClr="000000"/>
                </a:solidFill>
                <a:effectLst/>
                <a:uLnTx/>
                <a:uFillTx/>
                <a:latin typeface="Calibri" panose="020F0502020204030204"/>
                <a:ea typeface="+mn-ea"/>
              </a:rPr>
              <a:t>which</a:t>
            </a:r>
            <a:r>
              <a:rPr kumimoji="0" lang="nl-NL" sz="1400" b="0" i="0" u="none" strike="noStrike" kern="1200" cap="none" spc="0" normalizeH="0" baseline="0" noProof="0" dirty="0" smtClean="0">
                <a:ln>
                  <a:noFill/>
                </a:ln>
                <a:solidFill>
                  <a:sysClr val="windowText" lastClr="000000"/>
                </a:solidFill>
                <a:effectLst/>
                <a:uLnTx/>
                <a:uFillTx/>
                <a:latin typeface="Calibri" panose="020F0502020204030204"/>
                <a:ea typeface="+mn-ea"/>
              </a:rPr>
              <a:t> tab </a:t>
            </a:r>
            <a:r>
              <a:rPr kumimoji="0" lang="nl-NL" sz="1400" b="0" i="0" u="none" strike="noStrike" kern="1200" cap="none" spc="0" normalizeH="0" baseline="0" noProof="0" dirty="0" err="1" smtClean="0">
                <a:ln>
                  <a:noFill/>
                </a:ln>
                <a:solidFill>
                  <a:sysClr val="windowText" lastClr="000000"/>
                </a:solidFill>
                <a:effectLst/>
                <a:uLnTx/>
                <a:uFillTx/>
                <a:latin typeface="Calibri" panose="020F0502020204030204"/>
                <a:ea typeface="+mn-ea"/>
              </a:rPr>
              <a:t>to</a:t>
            </a:r>
            <a:r>
              <a:rPr kumimoji="0" lang="nl-NL" sz="1400" b="0" i="0" u="none" strike="noStrike" kern="1200" cap="none" spc="0" normalizeH="0" baseline="0" noProof="0" dirty="0" smtClean="0">
                <a:ln>
                  <a:noFill/>
                </a:ln>
                <a:solidFill>
                  <a:sysClr val="windowText" lastClr="000000"/>
                </a:solidFill>
                <a:effectLst/>
                <a:uLnTx/>
                <a:uFillTx/>
                <a:latin typeface="Calibri" panose="020F0502020204030204"/>
                <a:ea typeface="+mn-ea"/>
              </a:rPr>
              <a:t> show:</a:t>
            </a: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NL" sz="1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&amp;</a:t>
            </a:r>
            <a:r>
              <a:rPr kumimoji="0" lang="nl-NL" sz="14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amp;Page</a:t>
            </a:r>
            <a:r>
              <a:rPr kumimoji="0" lang="nl-NL" sz="1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=MY_PAGE_NAME</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err="1" smtClean="0">
                <a:ln>
                  <a:noFill/>
                </a:ln>
                <a:solidFill>
                  <a:sysClr val="windowText" lastClr="000000"/>
                </a:solidFill>
                <a:effectLst/>
                <a:uLnTx/>
                <a:uFillTx/>
                <a:latin typeface="Calibri" panose="020F0502020204030204"/>
                <a:ea typeface="+mn-ea"/>
              </a:rPr>
              <a:t>And</a:t>
            </a:r>
            <a:r>
              <a:rPr kumimoji="0" lang="nl-NL" sz="1400" b="0" i="0" u="none" strike="noStrike" kern="1200" cap="none" spc="0" normalizeH="0" baseline="0" noProof="0" dirty="0" smtClean="0">
                <a:ln>
                  <a:noFill/>
                </a:ln>
                <a:solidFill>
                  <a:sysClr val="windowText" lastClr="000000"/>
                </a:solidFill>
                <a:effectLst/>
                <a:uLnTx/>
                <a:uFillTx/>
                <a:latin typeface="Calibri" panose="020F0502020204030204"/>
                <a:ea typeface="+mn-ea"/>
              </a:rPr>
              <a:t> even switch Correct </a:t>
            </a:r>
            <a:r>
              <a:rPr kumimoji="0" lang="nl-NL" sz="1400" b="0" i="0" u="none" strike="noStrike" kern="1200" cap="none" spc="0" normalizeH="0" baseline="0" noProof="0" dirty="0" err="1" smtClean="0">
                <a:ln>
                  <a:noFill/>
                </a:ln>
                <a:solidFill>
                  <a:sysClr val="windowText" lastClr="000000"/>
                </a:solidFill>
                <a:effectLst/>
                <a:uLnTx/>
                <a:uFillTx/>
                <a:latin typeface="Calibri" panose="020F0502020204030204"/>
                <a:ea typeface="+mn-ea"/>
              </a:rPr>
              <a:t>history</a:t>
            </a:r>
            <a:r>
              <a:rPr kumimoji="0" lang="nl-NL" sz="1400" b="0" i="0" u="none" strike="noStrike" kern="1200" cap="none" spc="0" normalizeH="0" baseline="0" noProof="0" dirty="0" smtClean="0">
                <a:ln>
                  <a:noFill/>
                </a:ln>
                <a:solidFill>
                  <a:sysClr val="windowText" lastClr="000000"/>
                </a:solidFill>
                <a:effectLst/>
                <a:uLnTx/>
                <a:uFillTx/>
                <a:latin typeface="Calibri" panose="020F0502020204030204"/>
                <a:ea typeface="+mn-ea"/>
              </a:rPr>
              <a:t> on:</a:t>
            </a:r>
          </a:p>
          <a:p>
            <a:pPr marL="45720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NL" sz="1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&amp;</a:t>
            </a:r>
            <a:r>
              <a:rPr kumimoji="0" lang="nl-NL" sz="1400" b="0" i="0" u="none" strike="noStrike" kern="120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amp;Action</a:t>
            </a:r>
            <a:r>
              <a:rPr kumimoji="0" lang="nl-NL" sz="1400" b="0" i="0" u="none" strike="noStrike" kern="120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=C</a:t>
            </a:r>
            <a:endParaRPr kumimoji="0" lang="nl-NL" sz="1400" b="0" i="0" u="none" strike="noStrike" kern="1200" cap="none" spc="0" normalizeH="0" baseline="0" noProof="0" dirty="0">
              <a:ln>
                <a:noFill/>
              </a:ln>
              <a:solidFill>
                <a:sysClr val="windowText" lastClr="000000"/>
              </a:solidFill>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750296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663337" y="3561806"/>
            <a:ext cx="8961120" cy="1854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txBox="1">
            <a:spLocks/>
          </p:cNvSpPr>
          <p:nvPr/>
        </p:nvSpPr>
        <p:spPr>
          <a:xfrm>
            <a:off x="1581150" y="365124"/>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Pagelets: Mouse Overs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Rectangle 3"/>
          <p:cNvSpPr/>
          <p:nvPr/>
        </p:nvSpPr>
        <p:spPr>
          <a:xfrm>
            <a:off x="1654629" y="2151018"/>
            <a:ext cx="8943702" cy="10101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p:cNvSpPr txBox="1">
            <a:spLocks/>
          </p:cNvSpPr>
          <p:nvPr/>
        </p:nvSpPr>
        <p:spPr>
          <a:xfrm>
            <a:off x="1581150" y="1825624"/>
            <a:ext cx="9304867"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This will generate a fixed text mouse over popup on a field.</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&lt;div style="width:100%;" title="Career"&gt;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&lt;xsl:value-of select="querydata[position()=6]/text"/&gt;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&lt;/div&gt;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This will generate a variable text mouse over popup on a field.</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&lt;div style="width:100%;"&gt;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 name="title"&gt;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&lt;xsl:value-of select="querydata[position()=38]/text"/&gt;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&lt;xsl:value-of select="querydata[position()=6]/text"/&gt;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&lt;/div&gt;</a:t>
            </a:r>
            <a:endParaRPr kumimoji="0" lang="en-US" sz="2800" b="0" i="0" u="none" strike="noStrike" kern="1200" cap="none" spc="0" normalizeH="0" baseline="0" noProof="0" dirty="0">
              <a:ln>
                <a:noFill/>
              </a:ln>
              <a:solidFill>
                <a:sysClr val="windowText" lastClr="000000"/>
              </a:solidFill>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2679899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837509" y="2063931"/>
            <a:ext cx="7826353" cy="18549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txBox="1">
            <a:spLocks/>
          </p:cNvSpPr>
          <p:nvPr/>
        </p:nvSpPr>
        <p:spPr>
          <a:xfrm>
            <a:off x="1771650" y="307974"/>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Pagelets: Clickable Images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771650" y="1768474"/>
            <a:ext cx="9304867" cy="435133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64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You can create a clickable image combining the code of the previous slides.</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&lt;xsl:element name="a"&gt;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 name="href"&gt;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/psc/ps/EMPLOYEE/SA/c/CC_BIO_DEMO_DATA_STDNT.SCC_BIO_DEMO.GBL?EMPLID=&lt;xsl:value-of select="querydata[position()=1]/text"/&gt;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 name="title"&gt;Personal Data&lt;/xsl:attribute&gt;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&lt;img border="0" alt=" Personal Data"&gt;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 name="src"&gt;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/psc/ps/EMPLOYEE/SA/s/WEBLIB_PTBR.ISCRIPT1.FieldFormula.IScript_GET_IMAGE?ID=PS_WCS_ROOT_ICN</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&lt;/img&gt;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&lt;/xsl:element&gt;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3600" b="0"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64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Combine several clickable images in a single</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64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table cell to save space and to get rid of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64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all the ugly blue underlined standard links.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nl-NL"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1917082" y="4110397"/>
            <a:ext cx="3238500" cy="771525"/>
          </a:xfrm>
          <a:prstGeom prst="rect">
            <a:avLst/>
          </a:prstGeom>
          <a:solidFill>
            <a:sysClr val="window" lastClr="FFFFFF"/>
          </a:solidFill>
          <a:ln w="12700" cap="flat" cmpd="sng" algn="ctr">
            <a:solidFill>
              <a:srgbClr val="A5A5A5"/>
            </a:solidFill>
            <a:prstDash val="solid"/>
            <a:miter lim="800000"/>
          </a:ln>
          <a:effectLst/>
        </p:spPr>
      </p:pic>
      <p:pic>
        <p:nvPicPr>
          <p:cNvPr id="5" name="Picture 4"/>
          <p:cNvPicPr>
            <a:picLocks noChangeAspect="1"/>
          </p:cNvPicPr>
          <p:nvPr/>
        </p:nvPicPr>
        <p:blipFill>
          <a:blip r:embed="rId4"/>
          <a:stretch>
            <a:fillRect/>
          </a:stretch>
        </p:blipFill>
        <p:spPr>
          <a:xfrm>
            <a:off x="6568237" y="4110397"/>
            <a:ext cx="3095625" cy="1600200"/>
          </a:xfrm>
          <a:prstGeom prst="rect">
            <a:avLst/>
          </a:prstGeom>
          <a:solidFill>
            <a:sysClr val="window" lastClr="FFFFFF"/>
          </a:solidFill>
          <a:ln w="12700" cap="flat" cmpd="sng" algn="ctr">
            <a:solidFill>
              <a:srgbClr val="A5A5A5"/>
            </a:solidFill>
            <a:prstDash val="solid"/>
            <a:miter lim="800000"/>
          </a:ln>
          <a:effectLst/>
        </p:spPr>
      </p:pic>
    </p:spTree>
    <p:extLst>
      <p:ext uri="{BB962C8B-B14F-4D97-AF65-F5344CB8AC3E}">
        <p14:creationId xmlns:p14="http://schemas.microsoft.com/office/powerpoint/2010/main" val="18157678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400175" y="365124"/>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Pagelets: Tresholds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400175" y="1825624"/>
            <a:ext cx="93048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As with normal pagelets, you can set thresholds to apply row or cell colors based on field values in the query.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There is a cave-eat, when you have complex expressions in your query the threshold settings are not always working via the standard functionality, this is a bug and there is no workaround except writing your own threshold coding (see next slide). This also applies to normal </a:t>
            </a:r>
            <a:r>
              <a:rPr kumimoji="0" lang="en-US" sz="2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uncustomised</a:t>
            </a:r>
            <a:r>
              <a:rPr kumimoji="0" lang="en-US"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pagelets.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Make sure when you have a custom </a:t>
            </a:r>
            <a:r>
              <a:rPr kumimoji="0" lang="en-US" sz="2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xslt</a:t>
            </a:r>
            <a:r>
              <a:rPr kumimoji="0" lang="en-US"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the standard threshold </a:t>
            </a:r>
            <a:r>
              <a:rPr kumimoji="0" lang="en-US" sz="26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xslt</a:t>
            </a:r>
            <a:r>
              <a:rPr kumimoji="0" lang="en-US"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parts are included in your code, if not, the thresholds will not work.</a:t>
            </a:r>
            <a:endPar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644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19497" y="2151017"/>
            <a:ext cx="4937760" cy="25951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txBox="1">
            <a:spLocks/>
          </p:cNvSpPr>
          <p:nvPr/>
        </p:nvSpPr>
        <p:spPr>
          <a:xfrm>
            <a:off x="1333500" y="28892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Pagelets: Custom Tresholds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333500" y="1749425"/>
            <a:ext cx="9304867" cy="4351338"/>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With custom pagelets you can even highlight data or cells based on fields not displayed in the grid.</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&lt;td&gt;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&lt;xsl:choose&gt;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&lt;xsl:when test="querydata[position()=37]/text='C'"&gt;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 name="style"&gt;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background-color:red;</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&lt;/xsl:when&gt;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&lt;xsl:when test="querydata[position()=37]/text='S'"&gt;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 name="style"&gt;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background-color:orange;</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&lt;/xsl:attribute&gt;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  &lt;/xsl:when&gt;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&lt;xsl:otherwise/&gt;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&lt;/xsl:choose&gt;</a:t>
            </a:r>
            <a:b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br>
            <a:r>
              <a:rPr kumimoji="0" lang="en-US" sz="2800" b="0" i="0" u="none" strike="noStrike" kern="1200" cap="none" spc="0" normalizeH="0" baseline="0" noProof="0" smtClean="0">
                <a:ln>
                  <a:noFill/>
                </a:ln>
                <a:solidFill>
                  <a:sysClr val="windowText" lastClr="000000"/>
                </a:solidFill>
                <a:effectLst/>
                <a:uLnTx/>
                <a:uFillTx/>
                <a:latin typeface="Courier New" pitchFamily="49" charset="0"/>
                <a:ea typeface="+mn-ea"/>
                <a:cs typeface="Courier New" pitchFamily="49" charset="0"/>
              </a:rPr>
              <a:t>&lt;/td&gt;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Tip: use the query to do complicate calculations and return a simple code to set the format. For example: if you want all enrollments between 1 jan and 31 aug without a specific checklist, to highlight in red, create an expression in the query which returns Y or N.</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4334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485900" y="365124"/>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Custom</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Components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noProof="0" dirty="0" smtClean="0">
                <a:ln>
                  <a:noFill/>
                </a:ln>
                <a:solidFill>
                  <a:sysClr val="windowText" lastClr="000000"/>
                </a:solidFill>
                <a:effectLst/>
                <a:uLnTx/>
                <a:uFillTx/>
                <a:latin typeface="Calibri Light" panose="020F0302020204030204"/>
                <a:ea typeface="+mj-ea"/>
                <a:cs typeface="+mj-cs"/>
              </a:rPr>
              <a:t> 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485900" y="1825624"/>
            <a:ext cx="93048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You can use custom JavaScript components which you can download from the internet. A few things you have to keep in mind:</a:t>
            </a:r>
          </a:p>
          <a:p>
            <a:pPr>
              <a:lnSpc>
                <a:spcPct val="110000"/>
              </a:lnSpc>
            </a:pP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Put the JavaScript and </a:t>
            </a:r>
            <a:r>
              <a:rPr kumimoji="0" lang="en-US" sz="20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css</a:t>
            </a: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inside PeopleSoft, do not link to an external website. For security, availability and performance reasons.</a:t>
            </a:r>
          </a:p>
          <a:p>
            <a:pPr>
              <a:lnSpc>
                <a:spcPct val="110000"/>
              </a:lnSpc>
            </a:pP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Make sure the component has decent support and development and a active community.</a:t>
            </a:r>
          </a:p>
          <a:p>
            <a:pPr>
              <a:lnSpc>
                <a:spcPct val="110000"/>
              </a:lnSpc>
            </a:pP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When using a custom sorting/ordering component, set the MAXROWS in the pagelet wizard to 99999 to make sure all data is available.</a:t>
            </a:r>
          </a:p>
          <a:p>
            <a:pPr>
              <a:lnSpc>
                <a:spcPct val="110000"/>
              </a:lnSpc>
            </a:pP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Take into account the underlying query might get slow with many rows to fetch. Try to </a:t>
            </a:r>
            <a:r>
              <a:rPr kumimoji="0" lang="en-US" sz="20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optimise</a:t>
            </a:r>
            <a:r>
              <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your query for this.</a:t>
            </a: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1027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314450" y="36512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Pagelets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Custom</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Components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 II</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314450" y="1825625"/>
            <a:ext cx="93048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We are using a custom JavaScript component to enhance the standard pagelet usability. This adds the possibility to sort, filter, paginate, etc. the data. We are using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DataTables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this is a free open source project with a decent development team.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https://www.datatables.net/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DataTables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comes with a JavaScript and a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css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stylesheet,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customisations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and overrides are done in a separate file. Also this component needs a newer version of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Jquery</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as comes with Campus so this is included via a branding option as well. It also has a library of plugins and a useful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api</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441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428750" y="365125"/>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Pagelets: Datatables custom component</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428750" y="1825625"/>
            <a:ext cx="93048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With</a:t>
            </a: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this</a:t>
            </a: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component </a:t>
            </a: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you</a:t>
            </a: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can</a:t>
            </a: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do a lot of </a:t>
            </a: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things</a:t>
            </a: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Sorting</a:t>
            </a:r>
            <a:endPar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Paging</a:t>
            </a:r>
            <a:endPar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Filtering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Hide</a:t>
            </a: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columns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Group column data in dropdowns via </a:t>
            </a:r>
            <a:r>
              <a:rPr kumimoji="0" lang="nl-NL" sz="2800" b="0" i="0" u="none" strike="noStrike" kern="1200" cap="none" spc="0" normalizeH="0" baseline="0" noProof="0" err="1" smtClean="0">
                <a:ln>
                  <a:noFill/>
                </a:ln>
                <a:solidFill>
                  <a:sysClr val="windowText" lastClr="000000"/>
                </a:solidFill>
                <a:effectLst/>
                <a:uLnTx/>
                <a:uFillTx/>
                <a:latin typeface="Calibri" panose="020F0502020204030204"/>
                <a:ea typeface="+mn-ea"/>
                <a:cs typeface="+mn-cs"/>
              </a:rPr>
              <a:t>the</a:t>
            </a:r>
            <a:r>
              <a:rPr kumimoji="0" lang="nl-NL"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 </a:t>
            </a:r>
            <a:r>
              <a:rPr kumimoji="0" lang="nl-NL"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dataapi </a:t>
            </a: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and</a:t>
            </a: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nl-NL"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jQuery</a:t>
            </a:r>
            <a:r>
              <a:rPr kumimoji="0" lang="nl-NL"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nl-NL"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38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804863"/>
            <a:ext cx="3414713" cy="471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063" y="804863"/>
            <a:ext cx="34623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26063" y="1964889"/>
            <a:ext cx="7161212" cy="2308324"/>
          </a:xfrm>
          <a:prstGeom prst="rect">
            <a:avLst/>
          </a:prstGeom>
        </p:spPr>
        <p:txBody>
          <a:bodyPr wrap="square">
            <a:spAutoFit/>
          </a:bodyPr>
          <a:lstStyle/>
          <a:p>
            <a:pPr indent="-285750">
              <a:buFont typeface="Arial" panose="020B0604020202020204" pitchFamily="34" charset="0"/>
              <a:buChar char="•"/>
            </a:pPr>
            <a:r>
              <a:rPr lang="nl-NL" dirty="0" err="1">
                <a:solidFill>
                  <a:prstClr val="black"/>
                </a:solidFill>
              </a:rPr>
              <a:t>Largest</a:t>
            </a:r>
            <a:r>
              <a:rPr lang="nl-NL" dirty="0">
                <a:solidFill>
                  <a:prstClr val="black"/>
                </a:solidFill>
              </a:rPr>
              <a:t> University of </a:t>
            </a:r>
            <a:r>
              <a:rPr lang="nl-NL" dirty="0" err="1">
                <a:solidFill>
                  <a:prstClr val="black"/>
                </a:solidFill>
              </a:rPr>
              <a:t>the</a:t>
            </a:r>
            <a:r>
              <a:rPr lang="nl-NL" dirty="0">
                <a:solidFill>
                  <a:prstClr val="black"/>
                </a:solidFill>
              </a:rPr>
              <a:t> Netherlands</a:t>
            </a:r>
          </a:p>
          <a:p>
            <a:pPr indent="-285750">
              <a:buFont typeface="Arial" panose="020B0604020202020204" pitchFamily="34" charset="0"/>
              <a:buChar char="•"/>
            </a:pPr>
            <a:r>
              <a:rPr lang="nl-NL" dirty="0" err="1">
                <a:solidFill>
                  <a:prstClr val="black"/>
                </a:solidFill>
              </a:rPr>
              <a:t>One</a:t>
            </a:r>
            <a:r>
              <a:rPr lang="nl-NL" dirty="0">
                <a:solidFill>
                  <a:prstClr val="black"/>
                </a:solidFill>
              </a:rPr>
              <a:t> of </a:t>
            </a:r>
            <a:r>
              <a:rPr lang="nl-NL" dirty="0" err="1">
                <a:solidFill>
                  <a:prstClr val="black"/>
                </a:solidFill>
              </a:rPr>
              <a:t>the</a:t>
            </a:r>
            <a:r>
              <a:rPr lang="nl-NL" dirty="0">
                <a:solidFill>
                  <a:prstClr val="black"/>
                </a:solidFill>
              </a:rPr>
              <a:t> </a:t>
            </a:r>
            <a:r>
              <a:rPr lang="nl-NL" dirty="0" err="1">
                <a:solidFill>
                  <a:prstClr val="black"/>
                </a:solidFill>
              </a:rPr>
              <a:t>largest</a:t>
            </a:r>
            <a:r>
              <a:rPr lang="nl-NL" dirty="0">
                <a:solidFill>
                  <a:prstClr val="black"/>
                </a:solidFill>
              </a:rPr>
              <a:t> Research </a:t>
            </a:r>
            <a:r>
              <a:rPr lang="nl-NL" dirty="0" err="1">
                <a:solidFill>
                  <a:prstClr val="black"/>
                </a:solidFill>
              </a:rPr>
              <a:t>University’s</a:t>
            </a:r>
            <a:r>
              <a:rPr lang="nl-NL" dirty="0">
                <a:solidFill>
                  <a:prstClr val="black"/>
                </a:solidFill>
              </a:rPr>
              <a:t> in Europe</a:t>
            </a:r>
          </a:p>
          <a:p>
            <a:pPr indent="-285750">
              <a:buFont typeface="Arial" panose="020B0604020202020204" pitchFamily="34" charset="0"/>
              <a:buChar char="•"/>
            </a:pPr>
            <a:r>
              <a:rPr lang="nl-NL" dirty="0">
                <a:solidFill>
                  <a:prstClr val="black"/>
                </a:solidFill>
              </a:rPr>
              <a:t>6.000 </a:t>
            </a:r>
            <a:r>
              <a:rPr lang="nl-NL" dirty="0" err="1">
                <a:solidFill>
                  <a:prstClr val="black"/>
                </a:solidFill>
              </a:rPr>
              <a:t>staff</a:t>
            </a:r>
            <a:endParaRPr lang="nl-NL" dirty="0">
              <a:solidFill>
                <a:prstClr val="black"/>
              </a:solidFill>
            </a:endParaRPr>
          </a:p>
          <a:p>
            <a:pPr indent="-285750">
              <a:buFont typeface="Arial" panose="020B0604020202020204" pitchFamily="34" charset="0"/>
              <a:buChar char="•"/>
            </a:pPr>
            <a:r>
              <a:rPr lang="nl-NL" dirty="0">
                <a:solidFill>
                  <a:prstClr val="black"/>
                </a:solidFill>
              </a:rPr>
              <a:t>32.000 </a:t>
            </a:r>
            <a:r>
              <a:rPr lang="nl-NL" dirty="0" err="1">
                <a:solidFill>
                  <a:prstClr val="black"/>
                </a:solidFill>
              </a:rPr>
              <a:t>students</a:t>
            </a:r>
            <a:endParaRPr lang="nl-NL" dirty="0">
              <a:solidFill>
                <a:prstClr val="black"/>
              </a:solidFill>
            </a:endParaRPr>
          </a:p>
          <a:p>
            <a:pPr indent="-285750">
              <a:buFont typeface="Arial" panose="020B0604020202020204" pitchFamily="34" charset="0"/>
              <a:buChar char="•"/>
            </a:pPr>
            <a:r>
              <a:rPr lang="nl-NL" dirty="0">
                <a:solidFill>
                  <a:prstClr val="black"/>
                </a:solidFill>
              </a:rPr>
              <a:t>5.600 </a:t>
            </a:r>
            <a:r>
              <a:rPr lang="nl-NL" dirty="0" err="1">
                <a:solidFill>
                  <a:prstClr val="black"/>
                </a:solidFill>
              </a:rPr>
              <a:t>international</a:t>
            </a:r>
            <a:r>
              <a:rPr lang="nl-NL" dirty="0">
                <a:solidFill>
                  <a:prstClr val="black"/>
                </a:solidFill>
              </a:rPr>
              <a:t> </a:t>
            </a:r>
            <a:r>
              <a:rPr lang="nl-NL" dirty="0" err="1">
                <a:solidFill>
                  <a:prstClr val="black"/>
                </a:solidFill>
              </a:rPr>
              <a:t>students</a:t>
            </a:r>
            <a:r>
              <a:rPr lang="nl-NL" dirty="0">
                <a:solidFill>
                  <a:prstClr val="black"/>
                </a:solidFill>
              </a:rPr>
              <a:t> (30% </a:t>
            </a:r>
            <a:r>
              <a:rPr lang="nl-NL" dirty="0" err="1">
                <a:solidFill>
                  <a:prstClr val="black"/>
                </a:solidFill>
              </a:rPr>
              <a:t>from</a:t>
            </a:r>
            <a:r>
              <a:rPr lang="nl-NL" dirty="0">
                <a:solidFill>
                  <a:prstClr val="black"/>
                </a:solidFill>
              </a:rPr>
              <a:t> </a:t>
            </a:r>
            <a:r>
              <a:rPr lang="nl-NL" dirty="0" err="1">
                <a:solidFill>
                  <a:prstClr val="black"/>
                </a:solidFill>
              </a:rPr>
              <a:t>outside</a:t>
            </a:r>
            <a:r>
              <a:rPr lang="nl-NL" dirty="0">
                <a:solidFill>
                  <a:prstClr val="black"/>
                </a:solidFill>
              </a:rPr>
              <a:t> </a:t>
            </a:r>
            <a:r>
              <a:rPr lang="nl-NL" dirty="0" smtClean="0">
                <a:solidFill>
                  <a:prstClr val="black"/>
                </a:solidFill>
              </a:rPr>
              <a:t>EU, </a:t>
            </a:r>
            <a:r>
              <a:rPr lang="nl-NL" dirty="0" err="1" smtClean="0">
                <a:solidFill>
                  <a:prstClr val="black"/>
                </a:solidFill>
              </a:rPr>
              <a:t>growth</a:t>
            </a:r>
            <a:r>
              <a:rPr lang="nl-NL" dirty="0">
                <a:solidFill>
                  <a:prstClr val="black"/>
                </a:solidFill>
              </a:rPr>
              <a:t> </a:t>
            </a:r>
            <a:r>
              <a:rPr lang="nl-NL" dirty="0" smtClean="0">
                <a:solidFill>
                  <a:prstClr val="black"/>
                </a:solidFill>
              </a:rPr>
              <a:t>30</a:t>
            </a:r>
            <a:r>
              <a:rPr lang="nl-NL" dirty="0">
                <a:solidFill>
                  <a:prstClr val="black"/>
                </a:solidFill>
              </a:rPr>
              <a:t>%)</a:t>
            </a:r>
          </a:p>
          <a:p>
            <a:pPr indent="-285750">
              <a:buFont typeface="Arial" panose="020B0604020202020204" pitchFamily="34" charset="0"/>
              <a:buChar char="•"/>
            </a:pPr>
            <a:r>
              <a:rPr lang="nl-NL" dirty="0">
                <a:solidFill>
                  <a:prstClr val="black"/>
                </a:solidFill>
              </a:rPr>
              <a:t>62 Bachelor </a:t>
            </a:r>
            <a:r>
              <a:rPr lang="nl-NL" dirty="0" err="1">
                <a:solidFill>
                  <a:prstClr val="black"/>
                </a:solidFill>
              </a:rPr>
              <a:t>Programmes</a:t>
            </a:r>
            <a:endParaRPr lang="nl-NL" dirty="0">
              <a:solidFill>
                <a:prstClr val="black"/>
              </a:solidFill>
            </a:endParaRPr>
          </a:p>
          <a:p>
            <a:pPr indent="-285750">
              <a:buFont typeface="Arial" panose="020B0604020202020204" pitchFamily="34" charset="0"/>
              <a:buChar char="•"/>
            </a:pPr>
            <a:r>
              <a:rPr lang="nl-NL" dirty="0">
                <a:solidFill>
                  <a:prstClr val="black"/>
                </a:solidFill>
              </a:rPr>
              <a:t>137 Master </a:t>
            </a:r>
            <a:r>
              <a:rPr lang="nl-NL" dirty="0" err="1">
                <a:solidFill>
                  <a:prstClr val="black"/>
                </a:solidFill>
              </a:rPr>
              <a:t>Programmes</a:t>
            </a:r>
            <a:endParaRPr lang="nl-NL" dirty="0">
              <a:solidFill>
                <a:prstClr val="black"/>
              </a:solidFill>
            </a:endParaRPr>
          </a:p>
          <a:p>
            <a:pPr indent="-285750">
              <a:buFont typeface="Arial" panose="020B0604020202020204" pitchFamily="34" charset="0"/>
              <a:buChar char="•"/>
            </a:pPr>
            <a:r>
              <a:rPr lang="nl-NL" dirty="0">
                <a:solidFill>
                  <a:prstClr val="black"/>
                </a:solidFill>
              </a:rPr>
              <a:t>3.000 PhD </a:t>
            </a:r>
            <a:r>
              <a:rPr lang="nl-NL" dirty="0" err="1">
                <a:solidFill>
                  <a:prstClr val="black"/>
                </a:solidFill>
              </a:rPr>
              <a:t>Students</a:t>
            </a:r>
            <a:r>
              <a:rPr lang="nl-NL" dirty="0">
                <a:solidFill>
                  <a:prstClr val="black"/>
                </a:solidFill>
              </a:rPr>
              <a:t> – 550 </a:t>
            </a:r>
            <a:r>
              <a:rPr lang="nl-NL" dirty="0" err="1">
                <a:solidFill>
                  <a:prstClr val="black"/>
                </a:solidFill>
              </a:rPr>
              <a:t>promotions</a:t>
            </a:r>
            <a:r>
              <a:rPr lang="nl-NL" dirty="0">
                <a:solidFill>
                  <a:prstClr val="black"/>
                </a:solidFill>
              </a:rPr>
              <a:t>/</a:t>
            </a:r>
            <a:r>
              <a:rPr lang="nl-NL" dirty="0" err="1">
                <a:solidFill>
                  <a:prstClr val="black"/>
                </a:solidFill>
              </a:rPr>
              <a:t>year</a:t>
            </a:r>
            <a:endParaRPr lang="nl-NL" dirty="0">
              <a:solidFill>
                <a:prstClr val="black"/>
              </a:solidFill>
            </a:endParaRPr>
          </a:p>
        </p:txBody>
      </p:sp>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1463" y="4524375"/>
            <a:ext cx="990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86990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495425"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Workcenters</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9.2</a:t>
            </a: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1606296" y="1404938"/>
            <a:ext cx="9271254" cy="4023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In 9.2 Enterprise Components will give you a new type of </a:t>
            </a:r>
            <a:r>
              <a:rPr kumimoji="0" lang="en-US" sz="19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WorkCenter</a:t>
            </a: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and new types of pagelets: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My Work: a list with to-do items. Needs a custom </a:t>
            </a:r>
            <a:r>
              <a:rPr kumimoji="0" lang="en-US" sz="19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PeopleCode</a:t>
            </a: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component to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Links: Links to components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Queries: list of query’s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Reports/Processes: list of reports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Items can be added centrally or by the user.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Filter/Scope options gives the functionality to set default values, </a:t>
            </a:r>
            <a:r>
              <a:rPr kumimoji="0" lang="en-US" sz="19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runcontrols</a:t>
            </a: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etc. for the pagelet items. These can be grouped in sets to switch easily to another set of prompt values.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Available for classic </a:t>
            </a:r>
            <a:r>
              <a:rPr kumimoji="0" lang="en-US" sz="19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workcenters</a:t>
            </a: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and fluid. In classic they can be combined with other pagelets, in fluid you just have the new Enterprise Components pagelets.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Fluid </a:t>
            </a:r>
            <a:r>
              <a:rPr kumimoji="0" lang="en-US" sz="19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workcenters</a:t>
            </a: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basically this needs a lot of custom </a:t>
            </a:r>
            <a:r>
              <a:rPr kumimoji="0" lang="en-US" sz="19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PeopleCode</a:t>
            </a:r>
            <a:r>
              <a:rPr kumimoji="0" lang="en-US" sz="19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to get it working. Only the standard Enterprise Component pagelets are out-of-the-box available.</a:t>
            </a:r>
            <a:endParaRPr kumimoji="0" lang="en-US" sz="19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1205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8" y="1733550"/>
            <a:ext cx="7572375" cy="39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6"/>
          <p:cNvSpPr txBox="1">
            <a:spLocks/>
          </p:cNvSpPr>
          <p:nvPr/>
        </p:nvSpPr>
        <p:spPr>
          <a:xfrm>
            <a:off x="1313789" y="3909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9.2 Classic Workcenter</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6582676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838200" y="279400"/>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Fluid Homepage: Dynamic tiles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4"/>
          <p:cNvSpPr txBox="1">
            <a:spLocks/>
          </p:cNvSpPr>
          <p:nvPr/>
        </p:nvSpPr>
        <p:spPr>
          <a:xfrm>
            <a:off x="2292097" y="3049361"/>
            <a:ext cx="7290055" cy="340711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Dynamic content on home page tiles.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This can be done via the tile wizard, but lot of issues… For example, tile wizard is not multi-language, to access static content tiles created via the tile wizard you need way too much authorization roles,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sng" strike="noStrike" kern="1200" cap="none" spc="0" normalizeH="0" baseline="0" noProof="0" smtClean="0">
                <a:ln>
                  <a:noFill/>
                </a:ln>
                <a:solidFill>
                  <a:sysClr val="windowText" lastClr="000000"/>
                </a:solidFill>
                <a:effectLst/>
                <a:uLnTx/>
                <a:uFillTx/>
                <a:latin typeface="Calibri" panose="020F0502020204030204"/>
                <a:ea typeface="+mn-ea"/>
                <a:cs typeface="+mn-cs"/>
              </a:rPr>
              <a:t>Workaround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Create a pagelet and put it on a tile!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Via a custom xsl pagelet you can get all the data on a tile you ever wanted.</a:t>
            </a: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2292097" y="1763888"/>
            <a:ext cx="2913647" cy="1182526"/>
          </a:xfrm>
          <a:prstGeom prst="rect">
            <a:avLst/>
          </a:prstGeom>
          <a:solidFill>
            <a:sysClr val="window" lastClr="FFFFFF"/>
          </a:solidFill>
          <a:ln w="12700" cap="flat" cmpd="sng" algn="ctr">
            <a:solidFill>
              <a:srgbClr val="A5A5A5"/>
            </a:solidFill>
            <a:prstDash val="solid"/>
            <a:miter lim="800000"/>
          </a:ln>
          <a:effectLst/>
        </p:spPr>
      </p:pic>
    </p:spTree>
    <p:extLst>
      <p:ext uri="{BB962C8B-B14F-4D97-AF65-F5344CB8AC3E}">
        <p14:creationId xmlns:p14="http://schemas.microsoft.com/office/powerpoint/2010/main" val="4434748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1913999" y="365124"/>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Fluid</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Homepage: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Dynamic</a:t>
            </a:r>
            <a:r>
              <a:rPr kumimoji="0" lang="nl-NL"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nl-NL"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tiles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3" name="Content Placeholder 5"/>
          <p:cNvPicPr>
            <a:picLocks noChangeAspect="1"/>
          </p:cNvPicPr>
          <p:nvPr/>
        </p:nvPicPr>
        <p:blipFill>
          <a:blip r:embed="rId3"/>
          <a:stretch>
            <a:fillRect/>
          </a:stretch>
        </p:blipFill>
        <p:spPr>
          <a:xfrm>
            <a:off x="1913999" y="1861685"/>
            <a:ext cx="4454215" cy="3406775"/>
          </a:xfrm>
          <a:prstGeom prst="rect">
            <a:avLst/>
          </a:prstGeom>
          <a:solidFill>
            <a:sysClr val="window" lastClr="FFFFFF"/>
          </a:solidFill>
          <a:ln w="12700" cap="flat" cmpd="sng" algn="ctr">
            <a:solidFill>
              <a:srgbClr val="A5A5A5"/>
            </a:solidFill>
            <a:prstDash val="solid"/>
            <a:miter lim="800000"/>
          </a:ln>
          <a:effectLst/>
        </p:spPr>
      </p:pic>
      <p:pic>
        <p:nvPicPr>
          <p:cNvPr id="4" name="Picture 3"/>
          <p:cNvPicPr>
            <a:picLocks noChangeAspect="1"/>
          </p:cNvPicPr>
          <p:nvPr/>
        </p:nvPicPr>
        <p:blipFill>
          <a:blip r:embed="rId4"/>
          <a:stretch>
            <a:fillRect/>
          </a:stretch>
        </p:blipFill>
        <p:spPr>
          <a:xfrm>
            <a:off x="6422572" y="1856306"/>
            <a:ext cx="4061859" cy="3412154"/>
          </a:xfrm>
          <a:prstGeom prst="rect">
            <a:avLst/>
          </a:prstGeom>
          <a:solidFill>
            <a:sysClr val="window" lastClr="FFFFFF"/>
          </a:solidFill>
          <a:ln w="12700" cap="flat" cmpd="sng" algn="ctr">
            <a:solidFill>
              <a:srgbClr val="A5A5A5"/>
            </a:solidFill>
            <a:prstDash val="solid"/>
            <a:miter lim="800000"/>
          </a:ln>
          <a:effectLst/>
        </p:spPr>
      </p:pic>
    </p:spTree>
    <p:extLst>
      <p:ext uri="{BB962C8B-B14F-4D97-AF65-F5344CB8AC3E}">
        <p14:creationId xmlns:p14="http://schemas.microsoft.com/office/powerpoint/2010/main" val="2008524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171700" y="365124"/>
            <a:ext cx="9304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Usefull menu items</a:t>
            </a:r>
            <a:endParaRPr kumimoji="0" lang="nl-NL"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Content Placeholder 2"/>
          <p:cNvSpPr txBox="1">
            <a:spLocks/>
          </p:cNvSpPr>
          <p:nvPr/>
        </p:nvSpPr>
        <p:spPr>
          <a:xfrm>
            <a:off x="2171700" y="1825624"/>
            <a:ext cx="93048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Main Menu &gt; PeopleTools &gt; Portal &gt;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&gt; Branding &gt; Branding Objects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&gt; WorkCenter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&gt; Portal Utilities &gt; Navigation Collections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&gt; Pagelet wizard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&gt; Structure and Content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&gt; Inter Window Communication</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2506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C245-40E6-4D3B-AB64-BF32C2B69AD0}"/>
              </a:ext>
            </a:extLst>
          </p:cNvPr>
          <p:cNvSpPr>
            <a:spLocks noGrp="1"/>
          </p:cNvSpPr>
          <p:nvPr>
            <p:ph type="ctrTitle"/>
          </p:nvPr>
        </p:nvSpPr>
        <p:spPr/>
        <p:txBody>
          <a:bodyPr>
            <a:normAutofit/>
          </a:bodyPr>
          <a:lstStyle/>
          <a:p>
            <a:r>
              <a:rPr lang="en-US" sz="6000" dirty="0">
                <a:solidFill>
                  <a:prstClr val="black"/>
                </a:solidFill>
                <a:latin typeface="+mn-lt"/>
                <a:ea typeface="+mn-ea"/>
                <a:cs typeface="+mn-cs"/>
              </a:rPr>
              <a:t>Questions?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112" y="4284663"/>
            <a:ext cx="9937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8959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E51C845D-A148-43C4-A324-D78D732BBB24}"/>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8198" r="18198"/>
          <a:stretch/>
        </p:blipFill>
        <p:spPr/>
      </p:pic>
      <p:sp>
        <p:nvSpPr>
          <p:cNvPr id="3" name="Content Placeholder 2">
            <a:extLst>
              <a:ext uri="{FF2B5EF4-FFF2-40B4-BE49-F238E27FC236}">
                <a16:creationId xmlns:a16="http://schemas.microsoft.com/office/drawing/2014/main" id="{21185F2D-984B-4099-BF7B-380E7CD340A3}"/>
              </a:ext>
            </a:extLst>
          </p:cNvPr>
          <p:cNvSpPr>
            <a:spLocks noGrp="1"/>
          </p:cNvSpPr>
          <p:nvPr>
            <p:ph idx="1"/>
          </p:nvPr>
        </p:nvSpPr>
        <p:spPr>
          <a:xfrm>
            <a:off x="5183187" y="987425"/>
            <a:ext cx="6627812" cy="2441575"/>
          </a:xfrm>
        </p:spPr>
        <p:txBody>
          <a:bodyPr>
            <a:normAutofit/>
          </a:bodyPr>
          <a:lstStyle/>
          <a:p>
            <a:pPr marL="0" indent="0">
              <a:buNone/>
            </a:pPr>
            <a:r>
              <a:rPr lang="nl-NL" sz="4000" dirty="0">
                <a:solidFill>
                  <a:prstClr val="black"/>
                </a:solidFill>
              </a:rPr>
              <a:t>Mark van der Molen</a:t>
            </a:r>
            <a:endParaRPr lang="en-US" sz="4000" dirty="0">
              <a:solidFill>
                <a:prstClr val="black"/>
              </a:solidFill>
            </a:endParaRPr>
          </a:p>
          <a:p>
            <a:pPr marL="0" indent="0">
              <a:buNone/>
            </a:pPr>
            <a:r>
              <a:rPr lang="en-US" sz="2800" dirty="0">
                <a:solidFill>
                  <a:prstClr val="black"/>
                </a:solidFill>
              </a:rPr>
              <a:t>Senior Functional Application Manager</a:t>
            </a:r>
          </a:p>
          <a:p>
            <a:pPr marL="0" indent="0">
              <a:buNone/>
            </a:pPr>
            <a:r>
              <a:rPr lang="en-US" sz="2800" dirty="0">
                <a:solidFill>
                  <a:srgbClr val="7F7F7F"/>
                </a:solidFill>
              </a:rPr>
              <a:t>University of Amsterdam</a:t>
            </a:r>
          </a:p>
          <a:p>
            <a:pPr marL="0" indent="0">
              <a:buNone/>
            </a:pPr>
            <a:r>
              <a:rPr lang="en-US" sz="2400" dirty="0">
                <a:solidFill>
                  <a:srgbClr val="7F7F7F"/>
                </a:solidFill>
              </a:rPr>
              <a:t>m.vandermolen@uva.nl</a:t>
            </a:r>
          </a:p>
          <a:p>
            <a:pPr marL="0" indent="0" algn="ctr">
              <a:buNone/>
            </a:pPr>
            <a:endParaRPr lang="en-US" dirty="0">
              <a:solidFill>
                <a:schemeClr val="tx2"/>
              </a:solidFill>
            </a:endParaRPr>
          </a:p>
        </p:txBody>
      </p:sp>
      <p:sp>
        <p:nvSpPr>
          <p:cNvPr id="20" name="Content Placeholder 2">
            <a:extLst>
              <a:ext uri="{FF2B5EF4-FFF2-40B4-BE49-F238E27FC236}">
                <a16:creationId xmlns:a16="http://schemas.microsoft.com/office/drawing/2014/main" id="{93D82CFF-5FC2-4D89-AB46-631866C52379}"/>
              </a:ext>
            </a:extLst>
          </p:cNvPr>
          <p:cNvSpPr txBox="1">
            <a:spLocks/>
          </p:cNvSpPr>
          <p:nvPr/>
        </p:nvSpPr>
        <p:spPr>
          <a:xfrm>
            <a:off x="5183187" y="3652437"/>
            <a:ext cx="6172200" cy="2441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solidFill>
                <a:srgbClr val="7F7F7F"/>
              </a:solidFill>
            </a:endParaRPr>
          </a:p>
        </p:txBody>
      </p:sp>
      <p:sp>
        <p:nvSpPr>
          <p:cNvPr id="2" name="Rectangle 1"/>
          <p:cNvSpPr/>
          <p:nvPr/>
        </p:nvSpPr>
        <p:spPr>
          <a:xfrm>
            <a:off x="5183187" y="3570566"/>
            <a:ext cx="6096000" cy="1938992"/>
          </a:xfrm>
          <a:prstGeom prst="rect">
            <a:avLst/>
          </a:prstGeom>
        </p:spPr>
        <p:txBody>
          <a:bodyPr>
            <a:spAutoFit/>
          </a:bodyPr>
          <a:lstStyle/>
          <a:p>
            <a:pPr lvl="0"/>
            <a:r>
              <a:rPr lang="nl-NL" sz="4000" dirty="0">
                <a:solidFill>
                  <a:prstClr val="black"/>
                </a:solidFill>
              </a:rPr>
              <a:t>Carolien ten Oever</a:t>
            </a:r>
            <a:endParaRPr lang="en-US" sz="4000" dirty="0">
              <a:solidFill>
                <a:prstClr val="black"/>
              </a:solidFill>
            </a:endParaRPr>
          </a:p>
          <a:p>
            <a:pPr lvl="0"/>
            <a:r>
              <a:rPr lang="en-US" sz="2800" dirty="0">
                <a:solidFill>
                  <a:prstClr val="black"/>
                </a:solidFill>
              </a:rPr>
              <a:t>Senior Functional Analyst</a:t>
            </a:r>
          </a:p>
          <a:p>
            <a:pPr lvl="0"/>
            <a:r>
              <a:rPr lang="en-US" sz="2800" dirty="0">
                <a:solidFill>
                  <a:srgbClr val="7F7F7F"/>
                </a:solidFill>
              </a:rPr>
              <a:t>University of Amsterdam</a:t>
            </a:r>
          </a:p>
          <a:p>
            <a:pPr lvl="0"/>
            <a:r>
              <a:rPr lang="nl-NL" sz="2400" dirty="0">
                <a:solidFill>
                  <a:srgbClr val="7F7F7F"/>
                </a:solidFill>
              </a:rPr>
              <a:t>c.a.m.tenoever@uva.nl</a:t>
            </a:r>
            <a:endParaRPr lang="en-US" sz="2800" dirty="0">
              <a:solidFill>
                <a:srgbClr val="7F7F7F"/>
              </a:solidFill>
            </a:endParaRPr>
          </a:p>
        </p:txBody>
      </p:sp>
    </p:spTree>
    <p:extLst>
      <p:ext uri="{BB962C8B-B14F-4D97-AF65-F5344CB8AC3E}">
        <p14:creationId xmlns:p14="http://schemas.microsoft.com/office/powerpoint/2010/main" val="25414716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lum/>
          </a:blip>
          <a:srcRect/>
          <a:stretch>
            <a:fillRect/>
          </a:stretch>
        </a:blipFill>
        <a:effectLst/>
      </p:bgPr>
    </p:bg>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9AD0DCA-57FC-4753-9AB4-1F7356AE8F4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7347" r="27347"/>
          <a:stretch>
            <a:fillRect/>
          </a:stretch>
        </p:blipFill>
        <p:spPr/>
      </p:pic>
      <p:sp>
        <p:nvSpPr>
          <p:cNvPr id="4" name="Content Placeholder 3">
            <a:extLst>
              <a:ext uri="{FF2B5EF4-FFF2-40B4-BE49-F238E27FC236}">
                <a16:creationId xmlns:a16="http://schemas.microsoft.com/office/drawing/2014/main" id="{FCD3A239-7308-4664-9D67-70EC6E714F9C}"/>
              </a:ext>
            </a:extLst>
          </p:cNvPr>
          <p:cNvSpPr>
            <a:spLocks noGrp="1"/>
          </p:cNvSpPr>
          <p:nvPr>
            <p:ph idx="1"/>
          </p:nvPr>
        </p:nvSpPr>
        <p:spPr>
          <a:xfrm>
            <a:off x="5183188" y="992038"/>
            <a:ext cx="6172200" cy="4869012"/>
          </a:xfrm>
        </p:spPr>
        <p:txBody>
          <a:bodyPr>
            <a:normAutofit/>
          </a:bodyPr>
          <a:lstStyle/>
          <a:p>
            <a:pPr marL="0" indent="0">
              <a:buNone/>
            </a:pPr>
            <a:r>
              <a:rPr lang="en-US" dirty="0">
                <a:solidFill>
                  <a:schemeClr val="tx2"/>
                </a:solidFill>
              </a:rPr>
              <a:t>Complete your session survey!</a:t>
            </a:r>
          </a:p>
          <a:p>
            <a:r>
              <a:rPr lang="en-US" sz="2000" dirty="0">
                <a:solidFill>
                  <a:schemeClr val="tx2"/>
                </a:solidFill>
              </a:rPr>
              <a:t>Open the HEUG Events App on your phone, tablet, or laptop</a:t>
            </a:r>
          </a:p>
          <a:p>
            <a:r>
              <a:rPr lang="en-US" sz="2000" dirty="0">
                <a:solidFill>
                  <a:schemeClr val="tx2"/>
                </a:solidFill>
              </a:rPr>
              <a:t>Click on this session in your schedule.</a:t>
            </a:r>
          </a:p>
          <a:p>
            <a:r>
              <a:rPr lang="en-US" sz="2000" dirty="0">
                <a:solidFill>
                  <a:schemeClr val="tx2"/>
                </a:solidFill>
              </a:rPr>
              <a:t>Then click the "Resources" button and "Survey“</a:t>
            </a:r>
            <a:br>
              <a:rPr lang="en-US" sz="2000" dirty="0">
                <a:solidFill>
                  <a:schemeClr val="tx2"/>
                </a:solidFill>
              </a:rPr>
            </a:br>
            <a:r>
              <a:rPr lang="en-US" sz="1600" i="1" dirty="0">
                <a:solidFill>
                  <a:schemeClr val="tx2"/>
                </a:solidFill>
              </a:rPr>
              <a:t>You will be required to login once with your </a:t>
            </a:r>
            <a:r>
              <a:rPr lang="en-US" sz="1600" i="1" dirty="0" err="1">
                <a:solidFill>
                  <a:schemeClr val="tx2"/>
                </a:solidFill>
              </a:rPr>
              <a:t>Eventsential</a:t>
            </a:r>
            <a:r>
              <a:rPr lang="en-US" sz="1600" i="1" dirty="0">
                <a:solidFill>
                  <a:schemeClr val="tx2"/>
                </a:solidFill>
              </a:rPr>
              <a:t> username and password.</a:t>
            </a:r>
            <a:endParaRPr lang="en-US" i="1" dirty="0">
              <a:solidFill>
                <a:schemeClr val="tx2"/>
              </a:solidFill>
            </a:endParaRPr>
          </a:p>
        </p:txBody>
      </p:sp>
    </p:spTree>
    <p:extLst>
      <p:ext uri="{BB962C8B-B14F-4D97-AF65-F5344CB8AC3E}">
        <p14:creationId xmlns:p14="http://schemas.microsoft.com/office/powerpoint/2010/main" val="1202716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0750B6-21E9-49C4-988B-79D3E0803F9F}"/>
              </a:ext>
            </a:extLst>
          </p:cNvPr>
          <p:cNvSpPr>
            <a:spLocks noGrp="1"/>
          </p:cNvSpPr>
          <p:nvPr>
            <p:ph type="subTitle" idx="1"/>
          </p:nvPr>
        </p:nvSpPr>
        <p:spPr>
          <a:xfrm>
            <a:off x="1964267" y="1657551"/>
            <a:ext cx="8263466" cy="1667932"/>
          </a:xfrm>
        </p:spPr>
        <p:txBody>
          <a:bodyPr/>
          <a:lstStyle/>
          <a:p>
            <a:r>
              <a:rPr lang="en-US" dirty="0"/>
              <a:t>This presentation and all Alliance 2018 presentations are available for download from the Conference site at</a:t>
            </a:r>
            <a:br>
              <a:rPr lang="en-US" dirty="0"/>
            </a:br>
            <a:r>
              <a:rPr lang="en-US" dirty="0"/>
              <a:t>www.alliance-conference.com </a:t>
            </a:r>
          </a:p>
        </p:txBody>
      </p:sp>
    </p:spTree>
    <p:extLst>
      <p:ext uri="{BB962C8B-B14F-4D97-AF65-F5344CB8AC3E}">
        <p14:creationId xmlns:p14="http://schemas.microsoft.com/office/powerpoint/2010/main" val="2415296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28600" y="3105835"/>
            <a:ext cx="11868150" cy="646331"/>
          </a:xfrm>
          <a:prstGeom prst="rect">
            <a:avLst/>
          </a:prstGeom>
        </p:spPr>
        <p:txBody>
          <a:bodyPr wrap="square">
            <a:spAutoFit/>
          </a:bodyPr>
          <a:lstStyle/>
          <a:p>
            <a:endParaRPr lang="en-US" dirty="0" smtClean="0"/>
          </a:p>
          <a:p>
            <a:endParaRPr lang="en-US" dirty="0"/>
          </a:p>
        </p:txBody>
      </p:sp>
      <p:sp>
        <p:nvSpPr>
          <p:cNvPr id="4" name="TextBox 3"/>
          <p:cNvSpPr txBox="1"/>
          <p:nvPr/>
        </p:nvSpPr>
        <p:spPr>
          <a:xfrm>
            <a:off x="2905125" y="3943350"/>
            <a:ext cx="184731" cy="369332"/>
          </a:xfrm>
          <a:prstGeom prst="rect">
            <a:avLst/>
          </a:prstGeom>
          <a:noFill/>
        </p:spPr>
        <p:txBody>
          <a:bodyPr wrap="none" rtlCol="0">
            <a:spAutoFit/>
          </a:bodyPr>
          <a:lstStyle/>
          <a:p>
            <a:endParaRPr lang="en-US" dirty="0">
              <a:solidFill>
                <a:schemeClr val="tx2"/>
              </a:solidFill>
            </a:endParaRPr>
          </a:p>
        </p:txBody>
      </p:sp>
      <p:sp>
        <p:nvSpPr>
          <p:cNvPr id="7" name="Title 6"/>
          <p:cNvSpPr>
            <a:spLocks noGrp="1"/>
          </p:cNvSpPr>
          <p:nvPr>
            <p:ph type="title"/>
          </p:nvPr>
        </p:nvSpPr>
        <p:spPr/>
        <p:txBody>
          <a:bodyPr/>
          <a:lstStyle/>
          <a:p>
            <a:r>
              <a:rPr lang="nl-NL" dirty="0" err="1">
                <a:solidFill>
                  <a:prstClr val="black"/>
                </a:solidFill>
              </a:rPr>
              <a:t>Overview</a:t>
            </a:r>
            <a:r>
              <a:rPr lang="nl-NL" dirty="0">
                <a:solidFill>
                  <a:prstClr val="black"/>
                </a:solidFill>
              </a:rPr>
              <a:t> of </a:t>
            </a:r>
            <a:r>
              <a:rPr lang="nl-NL" dirty="0" err="1">
                <a:solidFill>
                  <a:prstClr val="black"/>
                </a:solidFill>
              </a:rPr>
              <a:t>this</a:t>
            </a:r>
            <a:r>
              <a:rPr lang="nl-NL" dirty="0">
                <a:solidFill>
                  <a:prstClr val="black"/>
                </a:solidFill>
              </a:rPr>
              <a:t> </a:t>
            </a:r>
            <a:r>
              <a:rPr lang="nl-NL" dirty="0" err="1" smtClean="0">
                <a:solidFill>
                  <a:prstClr val="black"/>
                </a:solidFill>
              </a:rPr>
              <a:t>presentation</a:t>
            </a:r>
            <a:endParaRPr lang="nl-NL" dirty="0"/>
          </a:p>
        </p:txBody>
      </p:sp>
      <p:sp>
        <p:nvSpPr>
          <p:cNvPr id="8" name="Content Placeholder 7"/>
          <p:cNvSpPr>
            <a:spLocks noGrp="1"/>
          </p:cNvSpPr>
          <p:nvPr>
            <p:ph idx="1"/>
          </p:nvPr>
        </p:nvSpPr>
        <p:spPr>
          <a:xfrm>
            <a:off x="838200" y="1825625"/>
            <a:ext cx="9304867" cy="3895906"/>
          </a:xfrm>
        </p:spPr>
        <p:txBody>
          <a:bodyPr>
            <a:normAutofit lnSpcReduction="10000"/>
          </a:bodyPr>
          <a:lstStyle/>
          <a:p>
            <a:pPr marL="285750" indent="-285750"/>
            <a:r>
              <a:rPr lang="nl-NL" dirty="0" err="1" smtClean="0">
                <a:solidFill>
                  <a:prstClr val="black"/>
                </a:solidFill>
              </a:rPr>
              <a:t>Introduction</a:t>
            </a:r>
            <a:endParaRPr lang="nl-NL" dirty="0">
              <a:solidFill>
                <a:prstClr val="black"/>
              </a:solidFill>
            </a:endParaRPr>
          </a:p>
          <a:p>
            <a:pPr marL="285750" indent="-285750"/>
            <a:r>
              <a:rPr lang="nl-NL" dirty="0">
                <a:solidFill>
                  <a:prstClr val="black"/>
                </a:solidFill>
              </a:rPr>
              <a:t>Types WorkCenters – Basics / </a:t>
            </a:r>
            <a:r>
              <a:rPr lang="nl-NL" dirty="0" err="1">
                <a:solidFill>
                  <a:prstClr val="black"/>
                </a:solidFill>
              </a:rPr>
              <a:t>Configuration</a:t>
            </a:r>
            <a:endParaRPr lang="nl-NL" dirty="0">
              <a:solidFill>
                <a:prstClr val="black"/>
              </a:solidFill>
            </a:endParaRPr>
          </a:p>
          <a:p>
            <a:pPr marL="285750" indent="-285750"/>
            <a:r>
              <a:rPr lang="nl-NL" dirty="0">
                <a:solidFill>
                  <a:prstClr val="black"/>
                </a:solidFill>
              </a:rPr>
              <a:t>Pagelets </a:t>
            </a:r>
            <a:r>
              <a:rPr lang="nl-NL" dirty="0" err="1">
                <a:solidFill>
                  <a:prstClr val="black"/>
                </a:solidFill>
              </a:rPr>
              <a:t>and</a:t>
            </a:r>
            <a:r>
              <a:rPr lang="nl-NL" dirty="0">
                <a:solidFill>
                  <a:prstClr val="black"/>
                </a:solidFill>
              </a:rPr>
              <a:t> </a:t>
            </a:r>
            <a:r>
              <a:rPr lang="nl-NL" dirty="0" err="1">
                <a:solidFill>
                  <a:prstClr val="black"/>
                </a:solidFill>
              </a:rPr>
              <a:t>how</a:t>
            </a:r>
            <a:r>
              <a:rPr lang="nl-NL" dirty="0">
                <a:solidFill>
                  <a:prstClr val="black"/>
                </a:solidFill>
              </a:rPr>
              <a:t> </a:t>
            </a:r>
            <a:r>
              <a:rPr lang="nl-NL" dirty="0" err="1">
                <a:solidFill>
                  <a:prstClr val="black"/>
                </a:solidFill>
              </a:rPr>
              <a:t>to</a:t>
            </a:r>
            <a:r>
              <a:rPr lang="nl-NL" dirty="0">
                <a:solidFill>
                  <a:prstClr val="black"/>
                </a:solidFill>
              </a:rPr>
              <a:t> </a:t>
            </a:r>
            <a:r>
              <a:rPr lang="nl-NL" dirty="0" err="1">
                <a:solidFill>
                  <a:prstClr val="black"/>
                </a:solidFill>
              </a:rPr>
              <a:t>customise</a:t>
            </a:r>
            <a:r>
              <a:rPr lang="nl-NL" dirty="0">
                <a:solidFill>
                  <a:prstClr val="black"/>
                </a:solidFill>
              </a:rPr>
              <a:t> </a:t>
            </a:r>
            <a:r>
              <a:rPr lang="nl-NL" dirty="0" err="1">
                <a:solidFill>
                  <a:prstClr val="black"/>
                </a:solidFill>
              </a:rPr>
              <a:t>them</a:t>
            </a:r>
            <a:endParaRPr lang="nl-NL" dirty="0">
              <a:solidFill>
                <a:prstClr val="black"/>
              </a:solidFill>
            </a:endParaRPr>
          </a:p>
          <a:p>
            <a:pPr marL="285750" indent="-285750"/>
            <a:r>
              <a:rPr lang="nl-NL" dirty="0">
                <a:solidFill>
                  <a:prstClr val="black"/>
                </a:solidFill>
              </a:rPr>
              <a:t>Security</a:t>
            </a:r>
          </a:p>
          <a:p>
            <a:pPr marL="285750" indent="-285750"/>
            <a:r>
              <a:rPr lang="nl-NL" dirty="0">
                <a:solidFill>
                  <a:prstClr val="black"/>
                </a:solidFill>
              </a:rPr>
              <a:t>Branding</a:t>
            </a:r>
          </a:p>
          <a:p>
            <a:pPr marL="285750" indent="-285750"/>
            <a:r>
              <a:rPr lang="nl-NL" dirty="0">
                <a:solidFill>
                  <a:prstClr val="black"/>
                </a:solidFill>
              </a:rPr>
              <a:t>Tips &amp; Tricks</a:t>
            </a:r>
          </a:p>
          <a:p>
            <a:pPr marL="285750" indent="-285750"/>
            <a:endParaRPr lang="nl-NL" dirty="0">
              <a:solidFill>
                <a:prstClr val="black"/>
              </a:solidFill>
            </a:endParaRPr>
          </a:p>
          <a:p>
            <a:pPr marL="285750" indent="-285750"/>
            <a:r>
              <a:rPr lang="nl-NL" dirty="0" err="1">
                <a:solidFill>
                  <a:prstClr val="black"/>
                </a:solidFill>
              </a:rPr>
              <a:t>Note</a:t>
            </a:r>
            <a:r>
              <a:rPr lang="nl-NL" dirty="0">
                <a:solidFill>
                  <a:prstClr val="black"/>
                </a:solidFill>
              </a:rPr>
              <a:t>: </a:t>
            </a:r>
            <a:r>
              <a:rPr lang="nl-NL" dirty="0" err="1">
                <a:solidFill>
                  <a:prstClr val="black"/>
                </a:solidFill>
              </a:rPr>
              <a:t>this</a:t>
            </a:r>
            <a:r>
              <a:rPr lang="nl-NL" dirty="0">
                <a:solidFill>
                  <a:prstClr val="black"/>
                </a:solidFill>
              </a:rPr>
              <a:t> </a:t>
            </a:r>
            <a:r>
              <a:rPr lang="nl-NL" dirty="0" err="1">
                <a:solidFill>
                  <a:prstClr val="black"/>
                </a:solidFill>
              </a:rPr>
              <a:t>presentation</a:t>
            </a:r>
            <a:r>
              <a:rPr lang="nl-NL" dirty="0">
                <a:solidFill>
                  <a:prstClr val="black"/>
                </a:solidFill>
              </a:rPr>
              <a:t> </a:t>
            </a:r>
            <a:r>
              <a:rPr lang="nl-NL" dirty="0" err="1">
                <a:solidFill>
                  <a:prstClr val="black"/>
                </a:solidFill>
              </a:rPr>
              <a:t>contains</a:t>
            </a:r>
            <a:r>
              <a:rPr lang="nl-NL" dirty="0">
                <a:solidFill>
                  <a:prstClr val="black"/>
                </a:solidFill>
              </a:rPr>
              <a:t> a lot of </a:t>
            </a:r>
            <a:r>
              <a:rPr lang="nl-NL" dirty="0" smtClean="0">
                <a:solidFill>
                  <a:prstClr val="black"/>
                </a:solidFill>
              </a:rPr>
              <a:t>information</a:t>
            </a:r>
            <a:endParaRPr lang="nl-NL" dirty="0">
              <a:solidFill>
                <a:prstClr val="black"/>
              </a:solidFill>
            </a:endParaRPr>
          </a:p>
          <a:p>
            <a:pPr marL="285750" indent="-285750"/>
            <a:endParaRPr lang="nl-NL" dirty="0">
              <a:solidFill>
                <a:prstClr val="black"/>
              </a:solidFill>
            </a:endParaRPr>
          </a:p>
          <a:p>
            <a:pPr marL="285750" indent="-285750"/>
            <a:endParaRPr lang="nl-NL" dirty="0">
              <a:solidFill>
                <a:prstClr val="black"/>
              </a:solidFill>
            </a:endParaRPr>
          </a:p>
          <a:p>
            <a:endParaRPr lang="nl-NL" dirty="0"/>
          </a:p>
        </p:txBody>
      </p:sp>
    </p:spTree>
    <p:extLst>
      <p:ext uri="{BB962C8B-B14F-4D97-AF65-F5344CB8AC3E}">
        <p14:creationId xmlns:p14="http://schemas.microsoft.com/office/powerpoint/2010/main" val="1625671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52549" y="554593"/>
            <a:ext cx="8653907" cy="5632311"/>
          </a:xfrm>
          <a:prstGeom prst="rect">
            <a:avLst/>
          </a:prstGeom>
          <a:noFill/>
        </p:spPr>
        <p:txBody>
          <a:bodyPr wrap="none" rtlCol="0">
            <a:spAutoFit/>
          </a:bodyPr>
          <a:lstStyle/>
          <a:p>
            <a:r>
              <a:rPr lang="nl-NL" sz="4400" dirty="0" smtClean="0">
                <a:solidFill>
                  <a:prstClr val="black"/>
                </a:solidFill>
              </a:rPr>
              <a:t>Workcenters</a:t>
            </a:r>
          </a:p>
          <a:p>
            <a:endParaRPr lang="nl-NL" dirty="0" smtClean="0">
              <a:solidFill>
                <a:prstClr val="black"/>
              </a:solidFill>
            </a:endParaRPr>
          </a:p>
          <a:p>
            <a:r>
              <a:rPr lang="nl-NL" dirty="0" smtClean="0">
                <a:solidFill>
                  <a:prstClr val="black"/>
                </a:solidFill>
              </a:rPr>
              <a:t>Access </a:t>
            </a:r>
            <a:r>
              <a:rPr lang="nl-NL" dirty="0" err="1" smtClean="0">
                <a:solidFill>
                  <a:prstClr val="black"/>
                </a:solidFill>
              </a:rPr>
              <a:t>to</a:t>
            </a:r>
            <a:r>
              <a:rPr lang="nl-NL" dirty="0" smtClean="0">
                <a:solidFill>
                  <a:prstClr val="black"/>
                </a:solidFill>
              </a:rPr>
              <a:t> </a:t>
            </a:r>
            <a:r>
              <a:rPr lang="nl-NL" dirty="0" err="1" smtClean="0">
                <a:solidFill>
                  <a:prstClr val="black"/>
                </a:solidFill>
              </a:rPr>
              <a:t>related</a:t>
            </a:r>
            <a:r>
              <a:rPr lang="nl-NL" dirty="0" smtClean="0">
                <a:solidFill>
                  <a:prstClr val="black"/>
                </a:solidFill>
              </a:rPr>
              <a:t> transactions, </a:t>
            </a:r>
            <a:r>
              <a:rPr lang="nl-NL" dirty="0" err="1" smtClean="0">
                <a:solidFill>
                  <a:prstClr val="black"/>
                </a:solidFill>
              </a:rPr>
              <a:t>analytics</a:t>
            </a:r>
            <a:r>
              <a:rPr lang="nl-NL" dirty="0" smtClean="0">
                <a:solidFill>
                  <a:prstClr val="black"/>
                </a:solidFill>
              </a:rPr>
              <a:t> data, query </a:t>
            </a:r>
            <a:r>
              <a:rPr lang="nl-NL" dirty="0" err="1" smtClean="0">
                <a:solidFill>
                  <a:prstClr val="black"/>
                </a:solidFill>
              </a:rPr>
              <a:t>results</a:t>
            </a:r>
            <a:r>
              <a:rPr lang="nl-NL" dirty="0" smtClean="0">
                <a:solidFill>
                  <a:prstClr val="black"/>
                </a:solidFill>
              </a:rPr>
              <a:t> </a:t>
            </a:r>
            <a:r>
              <a:rPr lang="nl-NL" dirty="0" err="1" smtClean="0">
                <a:solidFill>
                  <a:prstClr val="black"/>
                </a:solidFill>
              </a:rPr>
              <a:t>from</a:t>
            </a:r>
            <a:r>
              <a:rPr lang="nl-NL" dirty="0" smtClean="0">
                <a:solidFill>
                  <a:prstClr val="black"/>
                </a:solidFill>
              </a:rPr>
              <a:t> </a:t>
            </a:r>
            <a:r>
              <a:rPr lang="nl-NL" dirty="0" err="1" smtClean="0">
                <a:solidFill>
                  <a:prstClr val="black"/>
                </a:solidFill>
              </a:rPr>
              <a:t>one</a:t>
            </a:r>
            <a:r>
              <a:rPr lang="nl-NL" dirty="0" smtClean="0">
                <a:solidFill>
                  <a:prstClr val="black"/>
                </a:solidFill>
              </a:rPr>
              <a:t> </a:t>
            </a:r>
            <a:r>
              <a:rPr lang="nl-NL" dirty="0" err="1" smtClean="0">
                <a:solidFill>
                  <a:prstClr val="black"/>
                </a:solidFill>
              </a:rPr>
              <a:t>central</a:t>
            </a:r>
            <a:r>
              <a:rPr lang="nl-NL" dirty="0" smtClean="0">
                <a:solidFill>
                  <a:prstClr val="black"/>
                </a:solidFill>
              </a:rPr>
              <a:t> </a:t>
            </a:r>
            <a:r>
              <a:rPr lang="nl-NL" dirty="0" err="1" smtClean="0">
                <a:solidFill>
                  <a:prstClr val="black"/>
                </a:solidFill>
              </a:rPr>
              <a:t>location</a:t>
            </a:r>
            <a:r>
              <a:rPr lang="nl-NL" dirty="0" smtClean="0">
                <a:solidFill>
                  <a:prstClr val="black"/>
                </a:solidFill>
              </a:rPr>
              <a:t>.  </a:t>
            </a:r>
          </a:p>
          <a:p>
            <a:r>
              <a:rPr lang="nl-NL" dirty="0" err="1" smtClean="0">
                <a:solidFill>
                  <a:prstClr val="black"/>
                </a:solidFill>
              </a:rPr>
              <a:t>Possibility</a:t>
            </a:r>
            <a:r>
              <a:rPr lang="nl-NL" dirty="0" smtClean="0">
                <a:solidFill>
                  <a:prstClr val="black"/>
                </a:solidFill>
              </a:rPr>
              <a:t> </a:t>
            </a:r>
            <a:r>
              <a:rPr lang="nl-NL" dirty="0" err="1" smtClean="0">
                <a:solidFill>
                  <a:prstClr val="black"/>
                </a:solidFill>
              </a:rPr>
              <a:t>to</a:t>
            </a:r>
            <a:r>
              <a:rPr lang="nl-NL" dirty="0" smtClean="0">
                <a:solidFill>
                  <a:prstClr val="black"/>
                </a:solidFill>
              </a:rPr>
              <a:t> </a:t>
            </a:r>
            <a:r>
              <a:rPr lang="nl-NL" dirty="0" err="1" smtClean="0">
                <a:solidFill>
                  <a:prstClr val="black"/>
                </a:solidFill>
              </a:rPr>
              <a:t>organise</a:t>
            </a:r>
            <a:r>
              <a:rPr lang="nl-NL" dirty="0" smtClean="0">
                <a:solidFill>
                  <a:prstClr val="black"/>
                </a:solidFill>
              </a:rPr>
              <a:t> </a:t>
            </a:r>
            <a:r>
              <a:rPr lang="nl-NL" dirty="0" err="1" smtClean="0">
                <a:solidFill>
                  <a:prstClr val="black"/>
                </a:solidFill>
              </a:rPr>
              <a:t>elements</a:t>
            </a:r>
            <a:r>
              <a:rPr lang="nl-NL" dirty="0" smtClean="0">
                <a:solidFill>
                  <a:prstClr val="black"/>
                </a:solidFill>
              </a:rPr>
              <a:t> </a:t>
            </a:r>
            <a:r>
              <a:rPr lang="nl-NL" dirty="0" err="1" smtClean="0">
                <a:solidFill>
                  <a:prstClr val="black"/>
                </a:solidFill>
              </a:rPr>
              <a:t>based</a:t>
            </a:r>
            <a:r>
              <a:rPr lang="nl-NL" dirty="0" smtClean="0">
                <a:solidFill>
                  <a:prstClr val="black"/>
                </a:solidFill>
              </a:rPr>
              <a:t> on </a:t>
            </a:r>
            <a:r>
              <a:rPr lang="nl-NL" dirty="0" err="1" smtClean="0">
                <a:solidFill>
                  <a:prstClr val="black"/>
                </a:solidFill>
              </a:rPr>
              <a:t>institution</a:t>
            </a:r>
            <a:r>
              <a:rPr lang="nl-NL" dirty="0" smtClean="0">
                <a:solidFill>
                  <a:prstClr val="black"/>
                </a:solidFill>
              </a:rPr>
              <a:t> </a:t>
            </a:r>
            <a:r>
              <a:rPr lang="nl-NL" dirty="0" err="1" smtClean="0">
                <a:solidFill>
                  <a:prstClr val="black"/>
                </a:solidFill>
              </a:rPr>
              <a:t>specific</a:t>
            </a:r>
            <a:r>
              <a:rPr lang="nl-NL" dirty="0" smtClean="0">
                <a:solidFill>
                  <a:prstClr val="black"/>
                </a:solidFill>
              </a:rPr>
              <a:t> </a:t>
            </a:r>
            <a:r>
              <a:rPr lang="nl-NL" dirty="0" err="1" smtClean="0">
                <a:solidFill>
                  <a:prstClr val="black"/>
                </a:solidFill>
              </a:rPr>
              <a:t>processes</a:t>
            </a:r>
            <a:r>
              <a:rPr lang="nl-NL" dirty="0" smtClean="0">
                <a:solidFill>
                  <a:prstClr val="black"/>
                </a:solidFill>
              </a:rPr>
              <a:t>. </a:t>
            </a:r>
          </a:p>
          <a:p>
            <a:endParaRPr lang="nl-NL" dirty="0" smtClean="0">
              <a:solidFill>
                <a:prstClr val="black"/>
              </a:solidFill>
            </a:endParaRPr>
          </a:p>
          <a:p>
            <a:r>
              <a:rPr lang="nl-NL" dirty="0" smtClean="0">
                <a:solidFill>
                  <a:prstClr val="black"/>
                </a:solidFill>
              </a:rPr>
              <a:t>Basic:</a:t>
            </a:r>
          </a:p>
          <a:p>
            <a:pPr marL="285750" indent="-285750">
              <a:buFont typeface="Arial" panose="020B0604020202020204" pitchFamily="34" charset="0"/>
              <a:buChar char="•"/>
            </a:pPr>
            <a:r>
              <a:rPr lang="nl-NL" dirty="0" smtClean="0">
                <a:solidFill>
                  <a:prstClr val="black"/>
                </a:solidFill>
              </a:rPr>
              <a:t>Workcenter portal  - browser </a:t>
            </a:r>
            <a:r>
              <a:rPr lang="nl-NL" dirty="0" err="1" smtClean="0">
                <a:solidFill>
                  <a:prstClr val="black"/>
                </a:solidFill>
              </a:rPr>
              <a:t>windows</a:t>
            </a:r>
            <a:r>
              <a:rPr lang="nl-NL" dirty="0" smtClean="0">
                <a:solidFill>
                  <a:prstClr val="black"/>
                </a:solidFill>
              </a:rPr>
              <a:t> in 2 </a:t>
            </a:r>
            <a:r>
              <a:rPr lang="nl-NL" dirty="0" err="1" smtClean="0">
                <a:solidFill>
                  <a:prstClr val="black"/>
                </a:solidFill>
              </a:rPr>
              <a:t>parts</a:t>
            </a:r>
            <a:r>
              <a:rPr lang="nl-NL" dirty="0" smtClean="0">
                <a:solidFill>
                  <a:prstClr val="black"/>
                </a:solidFill>
              </a:rPr>
              <a:t>: </a:t>
            </a:r>
            <a:r>
              <a:rPr lang="nl-NL" dirty="0" err="1" smtClean="0">
                <a:solidFill>
                  <a:prstClr val="black"/>
                </a:solidFill>
              </a:rPr>
              <a:t>adjustable</a:t>
            </a:r>
            <a:r>
              <a:rPr lang="nl-NL" dirty="0" smtClean="0">
                <a:solidFill>
                  <a:prstClr val="black"/>
                </a:solidFill>
              </a:rPr>
              <a:t> pagelet </a:t>
            </a:r>
            <a:r>
              <a:rPr lang="nl-NL" dirty="0" err="1" smtClean="0">
                <a:solidFill>
                  <a:prstClr val="black"/>
                </a:solidFill>
              </a:rPr>
              <a:t>and</a:t>
            </a:r>
            <a:r>
              <a:rPr lang="nl-NL" dirty="0" smtClean="0">
                <a:solidFill>
                  <a:prstClr val="black"/>
                </a:solidFill>
              </a:rPr>
              <a:t> a content area</a:t>
            </a:r>
          </a:p>
          <a:p>
            <a:pPr marL="285750" indent="-285750">
              <a:buFont typeface="Arial" panose="020B0604020202020204" pitchFamily="34" charset="0"/>
              <a:buChar char="•"/>
            </a:pPr>
            <a:r>
              <a:rPr lang="nl-NL" dirty="0" smtClean="0">
                <a:solidFill>
                  <a:prstClr val="black"/>
                </a:solidFill>
              </a:rPr>
              <a:t>Event-</a:t>
            </a:r>
            <a:r>
              <a:rPr lang="nl-NL" dirty="0" err="1" smtClean="0">
                <a:solidFill>
                  <a:prstClr val="black"/>
                </a:solidFill>
              </a:rPr>
              <a:t>driven</a:t>
            </a:r>
            <a:r>
              <a:rPr lang="nl-NL" dirty="0" smtClean="0">
                <a:solidFill>
                  <a:prstClr val="black"/>
                </a:solidFill>
              </a:rPr>
              <a:t> model: actions in pagelet </a:t>
            </a:r>
            <a:r>
              <a:rPr lang="nl-NL" dirty="0" err="1" smtClean="0">
                <a:solidFill>
                  <a:prstClr val="black"/>
                </a:solidFill>
              </a:rPr>
              <a:t>determine</a:t>
            </a:r>
            <a:r>
              <a:rPr lang="nl-NL" dirty="0" smtClean="0">
                <a:solidFill>
                  <a:prstClr val="black"/>
                </a:solidFill>
              </a:rPr>
              <a:t> content in target area </a:t>
            </a:r>
          </a:p>
          <a:p>
            <a:endParaRPr lang="nl-NL" dirty="0" smtClean="0">
              <a:solidFill>
                <a:prstClr val="black"/>
              </a:solidFill>
            </a:endParaRPr>
          </a:p>
          <a:p>
            <a:r>
              <a:rPr lang="nl-NL" dirty="0" err="1" smtClean="0">
                <a:solidFill>
                  <a:prstClr val="black"/>
                </a:solidFill>
              </a:rPr>
              <a:t>Advantages</a:t>
            </a:r>
            <a:r>
              <a:rPr lang="nl-NL" dirty="0" smtClean="0">
                <a:solidFill>
                  <a:prstClr val="black"/>
                </a:solidFill>
              </a:rPr>
              <a:t>: </a:t>
            </a:r>
          </a:p>
          <a:p>
            <a:pPr marL="285750" indent="-285750">
              <a:buFont typeface="Arial" panose="020B0604020202020204" pitchFamily="34" charset="0"/>
              <a:buChar char="•"/>
            </a:pPr>
            <a:r>
              <a:rPr lang="nl-NL" dirty="0" smtClean="0">
                <a:solidFill>
                  <a:prstClr val="black"/>
                </a:solidFill>
              </a:rPr>
              <a:t>happy end-users, </a:t>
            </a:r>
            <a:r>
              <a:rPr lang="nl-NL" dirty="0" err="1" smtClean="0">
                <a:solidFill>
                  <a:prstClr val="black"/>
                </a:solidFill>
              </a:rPr>
              <a:t>navigating</a:t>
            </a:r>
            <a:r>
              <a:rPr lang="nl-NL" dirty="0" smtClean="0">
                <a:solidFill>
                  <a:prstClr val="black"/>
                </a:solidFill>
              </a:rPr>
              <a:t> </a:t>
            </a:r>
            <a:r>
              <a:rPr lang="nl-NL" dirty="0" err="1" smtClean="0">
                <a:solidFill>
                  <a:prstClr val="black"/>
                </a:solidFill>
              </a:rPr>
              <a:t>between</a:t>
            </a:r>
            <a:r>
              <a:rPr lang="nl-NL" dirty="0" smtClean="0">
                <a:solidFill>
                  <a:prstClr val="black"/>
                </a:solidFill>
              </a:rPr>
              <a:t> </a:t>
            </a:r>
            <a:r>
              <a:rPr lang="nl-NL" dirty="0" err="1" smtClean="0">
                <a:solidFill>
                  <a:prstClr val="black"/>
                </a:solidFill>
              </a:rPr>
              <a:t>tasks</a:t>
            </a:r>
            <a:r>
              <a:rPr lang="nl-NL" dirty="0" smtClean="0">
                <a:solidFill>
                  <a:prstClr val="black"/>
                </a:solidFill>
              </a:rPr>
              <a:t> is </a:t>
            </a:r>
            <a:r>
              <a:rPr lang="nl-NL" dirty="0" err="1" smtClean="0">
                <a:solidFill>
                  <a:prstClr val="black"/>
                </a:solidFill>
              </a:rPr>
              <a:t>much</a:t>
            </a:r>
            <a:r>
              <a:rPr lang="nl-NL" dirty="0" smtClean="0">
                <a:solidFill>
                  <a:prstClr val="black"/>
                </a:solidFill>
              </a:rPr>
              <a:t> </a:t>
            </a:r>
            <a:r>
              <a:rPr lang="nl-NL" dirty="0" err="1" smtClean="0">
                <a:solidFill>
                  <a:prstClr val="black"/>
                </a:solidFill>
              </a:rPr>
              <a:t>easier</a:t>
            </a:r>
            <a:r>
              <a:rPr lang="nl-NL" dirty="0" smtClean="0">
                <a:solidFill>
                  <a:prstClr val="black"/>
                </a:solidFill>
              </a:rPr>
              <a:t> </a:t>
            </a:r>
            <a:r>
              <a:rPr lang="nl-NL" dirty="0" err="1" smtClean="0">
                <a:solidFill>
                  <a:prstClr val="black"/>
                </a:solidFill>
              </a:rPr>
              <a:t>and</a:t>
            </a:r>
            <a:r>
              <a:rPr lang="nl-NL" dirty="0" smtClean="0">
                <a:solidFill>
                  <a:prstClr val="black"/>
                </a:solidFill>
              </a:rPr>
              <a:t> takes </a:t>
            </a:r>
            <a:r>
              <a:rPr lang="nl-NL" dirty="0" err="1" smtClean="0">
                <a:solidFill>
                  <a:prstClr val="black"/>
                </a:solidFill>
              </a:rPr>
              <a:t>less</a:t>
            </a:r>
            <a:r>
              <a:rPr lang="nl-NL" dirty="0" smtClean="0">
                <a:solidFill>
                  <a:prstClr val="black"/>
                </a:solidFill>
              </a:rPr>
              <a:t> time</a:t>
            </a:r>
          </a:p>
          <a:p>
            <a:pPr marL="285750" indent="-285750">
              <a:buFont typeface="Arial" panose="020B0604020202020204" pitchFamily="34" charset="0"/>
              <a:buChar char="•"/>
            </a:pPr>
            <a:r>
              <a:rPr lang="nl-NL" dirty="0" smtClean="0">
                <a:solidFill>
                  <a:prstClr val="black"/>
                </a:solidFill>
              </a:rPr>
              <a:t>Opportunity </a:t>
            </a:r>
            <a:r>
              <a:rPr lang="nl-NL" dirty="0" err="1" smtClean="0">
                <a:solidFill>
                  <a:prstClr val="black"/>
                </a:solidFill>
              </a:rPr>
              <a:t>to</a:t>
            </a:r>
            <a:r>
              <a:rPr lang="nl-NL" dirty="0" smtClean="0">
                <a:solidFill>
                  <a:prstClr val="black"/>
                </a:solidFill>
              </a:rPr>
              <a:t> review </a:t>
            </a:r>
            <a:r>
              <a:rPr lang="nl-NL" dirty="0" err="1" smtClean="0">
                <a:solidFill>
                  <a:prstClr val="black"/>
                </a:solidFill>
              </a:rPr>
              <a:t>and</a:t>
            </a:r>
            <a:r>
              <a:rPr lang="nl-NL" dirty="0" smtClean="0">
                <a:solidFill>
                  <a:prstClr val="black"/>
                </a:solidFill>
              </a:rPr>
              <a:t> update </a:t>
            </a:r>
            <a:r>
              <a:rPr lang="nl-NL" dirty="0" err="1" smtClean="0">
                <a:solidFill>
                  <a:prstClr val="black"/>
                </a:solidFill>
              </a:rPr>
              <a:t>processes</a:t>
            </a:r>
            <a:endParaRPr lang="nl-NL" dirty="0" smtClean="0">
              <a:solidFill>
                <a:prstClr val="black"/>
              </a:solidFill>
            </a:endParaRPr>
          </a:p>
          <a:p>
            <a:pPr marL="285750" indent="-285750">
              <a:buFont typeface="Arial" panose="020B0604020202020204" pitchFamily="34" charset="0"/>
              <a:buChar char="•"/>
            </a:pPr>
            <a:r>
              <a:rPr lang="nl-NL" dirty="0" err="1" smtClean="0">
                <a:solidFill>
                  <a:prstClr val="black"/>
                </a:solidFill>
              </a:rPr>
              <a:t>Possibility</a:t>
            </a:r>
            <a:r>
              <a:rPr lang="nl-NL" dirty="0" smtClean="0">
                <a:solidFill>
                  <a:prstClr val="black"/>
                </a:solidFill>
              </a:rPr>
              <a:t> of </a:t>
            </a:r>
            <a:r>
              <a:rPr lang="nl-NL" dirty="0" err="1" smtClean="0">
                <a:solidFill>
                  <a:prstClr val="black"/>
                </a:solidFill>
              </a:rPr>
              <a:t>authorisation</a:t>
            </a:r>
            <a:endParaRPr lang="nl-NL" dirty="0" smtClean="0">
              <a:solidFill>
                <a:prstClr val="black"/>
              </a:solidFill>
            </a:endParaRPr>
          </a:p>
          <a:p>
            <a:pPr marL="285750" indent="-285750">
              <a:buFont typeface="Arial" panose="020B0604020202020204" pitchFamily="34" charset="0"/>
              <a:buChar char="•"/>
            </a:pPr>
            <a:r>
              <a:rPr lang="nl-NL" dirty="0" err="1" smtClean="0">
                <a:solidFill>
                  <a:prstClr val="black"/>
                </a:solidFill>
              </a:rPr>
              <a:t>Possibility</a:t>
            </a:r>
            <a:r>
              <a:rPr lang="nl-NL" dirty="0" smtClean="0">
                <a:solidFill>
                  <a:prstClr val="black"/>
                </a:solidFill>
              </a:rPr>
              <a:t> of branding</a:t>
            </a:r>
          </a:p>
          <a:p>
            <a:pPr marL="285750" indent="-285750">
              <a:buFont typeface="Arial" panose="020B0604020202020204" pitchFamily="34" charset="0"/>
              <a:buChar char="•"/>
            </a:pPr>
            <a:r>
              <a:rPr lang="nl-NL" dirty="0" smtClean="0">
                <a:solidFill>
                  <a:prstClr val="black"/>
                </a:solidFill>
              </a:rPr>
              <a:t>No </a:t>
            </a:r>
            <a:r>
              <a:rPr lang="nl-NL" dirty="0" err="1" smtClean="0">
                <a:solidFill>
                  <a:prstClr val="black"/>
                </a:solidFill>
              </a:rPr>
              <a:t>customisation</a:t>
            </a:r>
            <a:r>
              <a:rPr lang="nl-NL" dirty="0" smtClean="0">
                <a:solidFill>
                  <a:prstClr val="black"/>
                </a:solidFill>
              </a:rPr>
              <a:t>!</a:t>
            </a:r>
          </a:p>
          <a:p>
            <a:pPr algn="ctr"/>
            <a:endParaRPr lang="nl-NL" sz="2400" dirty="0" smtClean="0">
              <a:solidFill>
                <a:prstClr val="black"/>
              </a:solidFill>
            </a:endParaRPr>
          </a:p>
          <a:p>
            <a:pPr algn="ctr"/>
            <a:r>
              <a:rPr lang="nl-NL" sz="2400" dirty="0" smtClean="0">
                <a:solidFill>
                  <a:prstClr val="black"/>
                </a:solidFill>
              </a:rPr>
              <a:t>                                              </a:t>
            </a:r>
            <a:r>
              <a:rPr lang="nl-NL" sz="4000" dirty="0" err="1" smtClean="0">
                <a:solidFill>
                  <a:prstClr val="black"/>
                </a:solidFill>
              </a:rPr>
              <a:t>So</a:t>
            </a:r>
            <a:r>
              <a:rPr lang="nl-NL" sz="4000" dirty="0" smtClean="0">
                <a:solidFill>
                  <a:prstClr val="black"/>
                </a:solidFill>
              </a:rPr>
              <a:t>:</a:t>
            </a:r>
            <a:endParaRPr lang="en-US" sz="4000" dirty="0">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581" y="4197668"/>
            <a:ext cx="25336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671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b="1" dirty="0" smtClean="0">
                <a:solidFill>
                  <a:prstClr val="black"/>
                </a:solidFill>
              </a:rPr>
              <a:t>Pagelets</a:t>
            </a:r>
            <a:endParaRPr lang="nl-NL" dirty="0"/>
          </a:p>
        </p:txBody>
      </p:sp>
      <p:sp>
        <p:nvSpPr>
          <p:cNvPr id="4" name="Content Placeholder 3"/>
          <p:cNvSpPr>
            <a:spLocks noGrp="1"/>
          </p:cNvSpPr>
          <p:nvPr>
            <p:ph idx="1"/>
          </p:nvPr>
        </p:nvSpPr>
        <p:spPr>
          <a:xfrm>
            <a:off x="838200" y="1825625"/>
            <a:ext cx="9304867" cy="3895906"/>
          </a:xfrm>
        </p:spPr>
        <p:txBody>
          <a:bodyPr>
            <a:normAutofit fontScale="92500"/>
          </a:bodyPr>
          <a:lstStyle/>
          <a:p>
            <a:pPr marL="285750" indent="-285750"/>
            <a:r>
              <a:rPr lang="nl-NL" dirty="0" err="1" smtClean="0">
                <a:solidFill>
                  <a:prstClr val="black"/>
                </a:solidFill>
              </a:rPr>
              <a:t>iScript-based</a:t>
            </a:r>
            <a:r>
              <a:rPr lang="nl-NL" dirty="0" smtClean="0">
                <a:solidFill>
                  <a:prstClr val="black"/>
                </a:solidFill>
              </a:rPr>
              <a:t> </a:t>
            </a:r>
            <a:r>
              <a:rPr lang="nl-NL" dirty="0">
                <a:solidFill>
                  <a:prstClr val="black"/>
                </a:solidFill>
              </a:rPr>
              <a:t>(Pagelet Wizard) </a:t>
            </a:r>
            <a:r>
              <a:rPr lang="nl-NL" u="sng" dirty="0">
                <a:solidFill>
                  <a:prstClr val="black"/>
                </a:solidFill>
              </a:rPr>
              <a:t>or</a:t>
            </a:r>
            <a:r>
              <a:rPr lang="nl-NL" dirty="0">
                <a:solidFill>
                  <a:prstClr val="black"/>
                </a:solidFill>
              </a:rPr>
              <a:t> component-</a:t>
            </a:r>
            <a:r>
              <a:rPr lang="nl-NL" dirty="0" err="1">
                <a:solidFill>
                  <a:prstClr val="black"/>
                </a:solidFill>
              </a:rPr>
              <a:t>based</a:t>
            </a:r>
            <a:r>
              <a:rPr lang="nl-NL" dirty="0">
                <a:solidFill>
                  <a:prstClr val="black"/>
                </a:solidFill>
              </a:rPr>
              <a:t> pagelets (PS Application designer)</a:t>
            </a:r>
          </a:p>
          <a:p>
            <a:pPr marL="285750" indent="-285750"/>
            <a:r>
              <a:rPr lang="nl-NL" dirty="0">
                <a:solidFill>
                  <a:prstClr val="black"/>
                </a:solidFill>
              </a:rPr>
              <a:t>Pagelets </a:t>
            </a:r>
            <a:r>
              <a:rPr lang="nl-NL" dirty="0" err="1">
                <a:solidFill>
                  <a:prstClr val="black"/>
                </a:solidFill>
              </a:rPr>
              <a:t>can</a:t>
            </a:r>
            <a:r>
              <a:rPr lang="nl-NL" dirty="0">
                <a:solidFill>
                  <a:prstClr val="black"/>
                </a:solidFill>
              </a:rPr>
              <a:t> </a:t>
            </a:r>
            <a:r>
              <a:rPr lang="nl-NL" dirty="0" err="1">
                <a:solidFill>
                  <a:prstClr val="black"/>
                </a:solidFill>
              </a:rPr>
              <a:t>be</a:t>
            </a:r>
            <a:r>
              <a:rPr lang="nl-NL" dirty="0">
                <a:solidFill>
                  <a:prstClr val="black"/>
                </a:solidFill>
              </a:rPr>
              <a:t> </a:t>
            </a:r>
            <a:r>
              <a:rPr lang="nl-NL" dirty="0" err="1">
                <a:solidFill>
                  <a:prstClr val="black"/>
                </a:solidFill>
              </a:rPr>
              <a:t>based</a:t>
            </a:r>
            <a:r>
              <a:rPr lang="nl-NL" dirty="0">
                <a:solidFill>
                  <a:prstClr val="black"/>
                </a:solidFill>
              </a:rPr>
              <a:t> on </a:t>
            </a:r>
            <a:r>
              <a:rPr lang="nl-NL" dirty="0" err="1">
                <a:solidFill>
                  <a:prstClr val="black"/>
                </a:solidFill>
              </a:rPr>
              <a:t>the</a:t>
            </a:r>
            <a:r>
              <a:rPr lang="nl-NL" dirty="0">
                <a:solidFill>
                  <a:prstClr val="black"/>
                </a:solidFill>
              </a:rPr>
              <a:t> </a:t>
            </a:r>
            <a:r>
              <a:rPr lang="nl-NL" dirty="0" err="1">
                <a:solidFill>
                  <a:prstClr val="black"/>
                </a:solidFill>
              </a:rPr>
              <a:t>following</a:t>
            </a:r>
            <a:r>
              <a:rPr lang="nl-NL" dirty="0">
                <a:solidFill>
                  <a:prstClr val="black"/>
                </a:solidFill>
              </a:rPr>
              <a:t> </a:t>
            </a:r>
            <a:r>
              <a:rPr lang="nl-NL" dirty="0" err="1">
                <a:solidFill>
                  <a:prstClr val="black"/>
                </a:solidFill>
              </a:rPr>
              <a:t>PeopleSoft</a:t>
            </a:r>
            <a:r>
              <a:rPr lang="nl-NL" dirty="0">
                <a:solidFill>
                  <a:prstClr val="black"/>
                </a:solidFill>
              </a:rPr>
              <a:t> data sources:</a:t>
            </a:r>
          </a:p>
          <a:p>
            <a:pPr marL="342900" indent="-342900">
              <a:buFont typeface="+mj-lt"/>
              <a:buAutoNum type="alphaLcParenR"/>
            </a:pPr>
            <a:r>
              <a:rPr lang="nl-NL" dirty="0">
                <a:solidFill>
                  <a:prstClr val="black"/>
                </a:solidFill>
              </a:rPr>
              <a:t>Activity Guides</a:t>
            </a:r>
          </a:p>
          <a:p>
            <a:pPr marL="342900" indent="-342900">
              <a:buFont typeface="+mj-lt"/>
              <a:buAutoNum type="alphaLcParenR"/>
            </a:pPr>
            <a:r>
              <a:rPr lang="nl-NL" dirty="0" err="1">
                <a:solidFill>
                  <a:prstClr val="black"/>
                </a:solidFill>
              </a:rPr>
              <a:t>Navigation</a:t>
            </a:r>
            <a:r>
              <a:rPr lang="nl-NL" dirty="0">
                <a:solidFill>
                  <a:prstClr val="black"/>
                </a:solidFill>
              </a:rPr>
              <a:t> </a:t>
            </a:r>
            <a:r>
              <a:rPr lang="nl-NL" dirty="0" err="1">
                <a:solidFill>
                  <a:prstClr val="black"/>
                </a:solidFill>
              </a:rPr>
              <a:t>collections</a:t>
            </a:r>
            <a:endParaRPr lang="nl-NL" dirty="0">
              <a:solidFill>
                <a:prstClr val="black"/>
              </a:solidFill>
            </a:endParaRPr>
          </a:p>
          <a:p>
            <a:pPr marL="342900" indent="-342900">
              <a:buFont typeface="+mj-lt"/>
              <a:buAutoNum type="alphaLcParenR"/>
            </a:pPr>
            <a:r>
              <a:rPr lang="nl-NL" dirty="0">
                <a:solidFill>
                  <a:prstClr val="black"/>
                </a:solidFill>
              </a:rPr>
              <a:t>Query’s</a:t>
            </a:r>
          </a:p>
          <a:p>
            <a:pPr marL="342900" indent="-342900">
              <a:buFont typeface="+mj-lt"/>
              <a:buAutoNum type="alphaLcParenR"/>
            </a:pPr>
            <a:r>
              <a:rPr lang="nl-NL" dirty="0" err="1">
                <a:solidFill>
                  <a:prstClr val="black"/>
                </a:solidFill>
              </a:rPr>
              <a:t>Components</a:t>
            </a:r>
            <a:endParaRPr lang="nl-NL" dirty="0">
              <a:solidFill>
                <a:prstClr val="black"/>
              </a:solidFill>
            </a:endParaRPr>
          </a:p>
          <a:p>
            <a:pPr marL="342900" indent="-342900">
              <a:buFont typeface="+mj-lt"/>
              <a:buAutoNum type="alphaLcParenR"/>
            </a:pPr>
            <a:r>
              <a:rPr lang="nl-NL" dirty="0">
                <a:solidFill>
                  <a:prstClr val="black"/>
                </a:solidFill>
              </a:rPr>
              <a:t>HTML free </a:t>
            </a:r>
            <a:r>
              <a:rPr lang="nl-NL" dirty="0" err="1">
                <a:solidFill>
                  <a:prstClr val="black"/>
                </a:solidFill>
              </a:rPr>
              <a:t>text</a:t>
            </a:r>
            <a:endParaRPr lang="nl-NL" dirty="0">
              <a:solidFill>
                <a:prstClr val="black"/>
              </a:solidFill>
            </a:endParaRPr>
          </a:p>
          <a:p>
            <a:endParaRPr lang="en-US" dirty="0">
              <a:solidFill>
                <a:prstClr val="black"/>
              </a:solidFill>
            </a:endParaRPr>
          </a:p>
          <a:p>
            <a:endParaRPr lang="nl-NL" dirty="0"/>
          </a:p>
        </p:txBody>
      </p:sp>
    </p:spTree>
    <p:extLst>
      <p:ext uri="{BB962C8B-B14F-4D97-AF65-F5344CB8AC3E}">
        <p14:creationId xmlns:p14="http://schemas.microsoft.com/office/powerpoint/2010/main" val="1974933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38525" y="1200150"/>
            <a:ext cx="184731" cy="646331"/>
          </a:xfrm>
          <a:prstGeom prst="rect">
            <a:avLst/>
          </a:prstGeom>
          <a:noFill/>
        </p:spPr>
        <p:txBody>
          <a:bodyPr wrap="none" rtlCol="0">
            <a:spAutoFit/>
          </a:bodyPr>
          <a:lstStyle/>
          <a:p>
            <a:endParaRPr lang="nl-NL" dirty="0" smtClean="0">
              <a:solidFill>
                <a:prstClr val="black"/>
              </a:solidFill>
            </a:endParaRPr>
          </a:p>
          <a:p>
            <a:endParaRPr lang="en-US" dirty="0">
              <a:solidFill>
                <a:prstClr val="black"/>
              </a:solidFill>
            </a:endParaRPr>
          </a:p>
        </p:txBody>
      </p:sp>
      <p:sp>
        <p:nvSpPr>
          <p:cNvPr id="4" name="Title 3"/>
          <p:cNvSpPr>
            <a:spLocks noGrp="1"/>
          </p:cNvSpPr>
          <p:nvPr>
            <p:ph type="title"/>
          </p:nvPr>
        </p:nvSpPr>
        <p:spPr/>
        <p:txBody>
          <a:bodyPr/>
          <a:lstStyle/>
          <a:p>
            <a:r>
              <a:rPr lang="nl-NL" b="1" dirty="0">
                <a:solidFill>
                  <a:prstClr val="black"/>
                </a:solidFill>
              </a:rPr>
              <a:t>How </a:t>
            </a:r>
            <a:r>
              <a:rPr lang="nl-NL" b="1" dirty="0" err="1">
                <a:solidFill>
                  <a:prstClr val="black"/>
                </a:solidFill>
              </a:rPr>
              <a:t>to</a:t>
            </a:r>
            <a:r>
              <a:rPr lang="nl-NL" b="1" dirty="0">
                <a:solidFill>
                  <a:prstClr val="black"/>
                </a:solidFill>
              </a:rPr>
              <a:t> </a:t>
            </a:r>
            <a:r>
              <a:rPr lang="nl-NL" b="1" dirty="0" err="1">
                <a:solidFill>
                  <a:prstClr val="black"/>
                </a:solidFill>
              </a:rPr>
              <a:t>use</a:t>
            </a:r>
            <a:r>
              <a:rPr lang="nl-NL" b="1" dirty="0">
                <a:solidFill>
                  <a:prstClr val="black"/>
                </a:solidFill>
              </a:rPr>
              <a:t> </a:t>
            </a:r>
            <a:r>
              <a:rPr lang="nl-NL" b="1" dirty="0" smtClean="0">
                <a:solidFill>
                  <a:prstClr val="black"/>
                </a:solidFill>
              </a:rPr>
              <a:t>WorkCenters</a:t>
            </a:r>
            <a:endParaRPr lang="nl-NL" dirty="0"/>
          </a:p>
        </p:txBody>
      </p:sp>
      <p:sp>
        <p:nvSpPr>
          <p:cNvPr id="5" name="Content Placeholder 4"/>
          <p:cNvSpPr>
            <a:spLocks noGrp="1"/>
          </p:cNvSpPr>
          <p:nvPr>
            <p:ph idx="1"/>
          </p:nvPr>
        </p:nvSpPr>
        <p:spPr>
          <a:xfrm>
            <a:off x="838200" y="1825625"/>
            <a:ext cx="9829800" cy="4122329"/>
          </a:xfrm>
        </p:spPr>
        <p:txBody>
          <a:bodyPr>
            <a:normAutofit lnSpcReduction="10000"/>
          </a:bodyPr>
          <a:lstStyle/>
          <a:p>
            <a:r>
              <a:rPr lang="nl-NL" dirty="0" smtClean="0">
                <a:solidFill>
                  <a:prstClr val="black"/>
                </a:solidFill>
              </a:rPr>
              <a:t>Information </a:t>
            </a:r>
            <a:r>
              <a:rPr lang="nl-NL" dirty="0" err="1">
                <a:solidFill>
                  <a:prstClr val="black"/>
                </a:solidFill>
              </a:rPr>
              <a:t>only</a:t>
            </a:r>
            <a:r>
              <a:rPr lang="nl-NL" dirty="0">
                <a:solidFill>
                  <a:prstClr val="black"/>
                </a:solidFill>
              </a:rPr>
              <a:t> (dashboards): </a:t>
            </a:r>
            <a:r>
              <a:rPr lang="nl-NL" dirty="0" err="1">
                <a:solidFill>
                  <a:prstClr val="black"/>
                </a:solidFill>
              </a:rPr>
              <a:t>overview</a:t>
            </a:r>
            <a:r>
              <a:rPr lang="nl-NL" dirty="0">
                <a:solidFill>
                  <a:prstClr val="black"/>
                </a:solidFill>
              </a:rPr>
              <a:t> of query’s or </a:t>
            </a:r>
            <a:r>
              <a:rPr lang="nl-NL" dirty="0" err="1">
                <a:solidFill>
                  <a:prstClr val="black"/>
                </a:solidFill>
              </a:rPr>
              <a:t>manuals</a:t>
            </a:r>
            <a:endParaRPr lang="nl-NL" dirty="0">
              <a:solidFill>
                <a:prstClr val="black"/>
              </a:solidFill>
            </a:endParaRPr>
          </a:p>
          <a:p>
            <a:r>
              <a:rPr lang="nl-NL" dirty="0" err="1">
                <a:solidFill>
                  <a:prstClr val="black"/>
                </a:solidFill>
              </a:rPr>
              <a:t>Navigation</a:t>
            </a:r>
            <a:r>
              <a:rPr lang="nl-NL" dirty="0">
                <a:solidFill>
                  <a:prstClr val="black"/>
                </a:solidFill>
              </a:rPr>
              <a:t> </a:t>
            </a:r>
            <a:r>
              <a:rPr lang="nl-NL" dirty="0" err="1">
                <a:solidFill>
                  <a:prstClr val="black"/>
                </a:solidFill>
              </a:rPr>
              <a:t>only</a:t>
            </a:r>
            <a:r>
              <a:rPr lang="nl-NL" dirty="0">
                <a:solidFill>
                  <a:prstClr val="black"/>
                </a:solidFill>
              </a:rPr>
              <a:t>: </a:t>
            </a:r>
            <a:r>
              <a:rPr lang="nl-NL" dirty="0" err="1">
                <a:solidFill>
                  <a:prstClr val="black"/>
                </a:solidFill>
              </a:rPr>
              <a:t>overview</a:t>
            </a:r>
            <a:r>
              <a:rPr lang="nl-NL" dirty="0">
                <a:solidFill>
                  <a:prstClr val="black"/>
                </a:solidFill>
              </a:rPr>
              <a:t> </a:t>
            </a:r>
            <a:r>
              <a:rPr lang="nl-NL" dirty="0" err="1">
                <a:solidFill>
                  <a:prstClr val="black"/>
                </a:solidFill>
              </a:rPr>
              <a:t>processes</a:t>
            </a:r>
            <a:endParaRPr lang="nl-NL" dirty="0">
              <a:solidFill>
                <a:prstClr val="black"/>
              </a:solidFill>
            </a:endParaRPr>
          </a:p>
          <a:p>
            <a:r>
              <a:rPr lang="nl-NL" dirty="0" err="1">
                <a:solidFill>
                  <a:prstClr val="black"/>
                </a:solidFill>
              </a:rPr>
              <a:t>Worklists</a:t>
            </a:r>
            <a:r>
              <a:rPr lang="nl-NL" dirty="0">
                <a:solidFill>
                  <a:prstClr val="black"/>
                </a:solidFill>
              </a:rPr>
              <a:t>: </a:t>
            </a:r>
            <a:r>
              <a:rPr lang="nl-NL" dirty="0" err="1">
                <a:solidFill>
                  <a:prstClr val="black"/>
                </a:solidFill>
              </a:rPr>
              <a:t>results</a:t>
            </a:r>
            <a:r>
              <a:rPr lang="nl-NL" dirty="0">
                <a:solidFill>
                  <a:prstClr val="black"/>
                </a:solidFill>
              </a:rPr>
              <a:t> of query’s - monitoring &amp; control of </a:t>
            </a:r>
            <a:r>
              <a:rPr lang="nl-NL" dirty="0" err="1">
                <a:solidFill>
                  <a:prstClr val="black"/>
                </a:solidFill>
              </a:rPr>
              <a:t>processes</a:t>
            </a:r>
            <a:r>
              <a:rPr lang="nl-NL" dirty="0">
                <a:solidFill>
                  <a:prstClr val="black"/>
                </a:solidFill>
              </a:rPr>
              <a:t>, </a:t>
            </a:r>
          </a:p>
          <a:p>
            <a:pPr marL="0" indent="0">
              <a:buNone/>
            </a:pPr>
            <a:r>
              <a:rPr lang="nl-NL" dirty="0">
                <a:solidFill>
                  <a:prstClr val="black"/>
                </a:solidFill>
              </a:rPr>
              <a:t>    </a:t>
            </a:r>
            <a:r>
              <a:rPr lang="nl-NL" dirty="0" err="1">
                <a:solidFill>
                  <a:prstClr val="black"/>
                </a:solidFill>
              </a:rPr>
              <a:t>example</a:t>
            </a:r>
            <a:r>
              <a:rPr lang="nl-NL" dirty="0">
                <a:solidFill>
                  <a:prstClr val="black"/>
                </a:solidFill>
              </a:rPr>
              <a:t>: batch </a:t>
            </a:r>
            <a:r>
              <a:rPr lang="nl-NL" dirty="0" err="1">
                <a:solidFill>
                  <a:prstClr val="black"/>
                </a:solidFill>
              </a:rPr>
              <a:t>processes</a:t>
            </a:r>
            <a:r>
              <a:rPr lang="nl-NL" dirty="0">
                <a:solidFill>
                  <a:prstClr val="black"/>
                </a:solidFill>
              </a:rPr>
              <a:t>, suspension</a:t>
            </a:r>
          </a:p>
          <a:p>
            <a:r>
              <a:rPr lang="nl-NL" dirty="0" err="1">
                <a:solidFill>
                  <a:prstClr val="black"/>
                </a:solidFill>
              </a:rPr>
              <a:t>Workplace</a:t>
            </a:r>
            <a:r>
              <a:rPr lang="nl-NL" dirty="0">
                <a:solidFill>
                  <a:prstClr val="black"/>
                </a:solidFill>
              </a:rPr>
              <a:t>: </a:t>
            </a:r>
            <a:r>
              <a:rPr lang="nl-NL" dirty="0" err="1">
                <a:solidFill>
                  <a:prstClr val="black"/>
                </a:solidFill>
              </a:rPr>
              <a:t>overview</a:t>
            </a:r>
            <a:r>
              <a:rPr lang="nl-NL" dirty="0">
                <a:solidFill>
                  <a:prstClr val="black"/>
                </a:solidFill>
              </a:rPr>
              <a:t> of </a:t>
            </a:r>
            <a:r>
              <a:rPr lang="nl-NL" dirty="0" err="1">
                <a:solidFill>
                  <a:prstClr val="black"/>
                </a:solidFill>
              </a:rPr>
              <a:t>individual</a:t>
            </a:r>
            <a:r>
              <a:rPr lang="nl-NL" dirty="0">
                <a:solidFill>
                  <a:prstClr val="black"/>
                </a:solidFill>
              </a:rPr>
              <a:t> </a:t>
            </a:r>
            <a:r>
              <a:rPr lang="nl-NL" dirty="0" err="1">
                <a:solidFill>
                  <a:prstClr val="black"/>
                </a:solidFill>
              </a:rPr>
              <a:t>students</a:t>
            </a:r>
            <a:r>
              <a:rPr lang="nl-NL" dirty="0">
                <a:solidFill>
                  <a:prstClr val="black"/>
                </a:solidFill>
              </a:rPr>
              <a:t>, </a:t>
            </a:r>
            <a:r>
              <a:rPr lang="nl-NL" dirty="0" err="1">
                <a:solidFill>
                  <a:prstClr val="black"/>
                </a:solidFill>
              </a:rPr>
              <a:t>usergroups</a:t>
            </a:r>
            <a:r>
              <a:rPr lang="nl-NL" dirty="0">
                <a:solidFill>
                  <a:prstClr val="black"/>
                </a:solidFill>
              </a:rPr>
              <a:t> e.g. front offices, </a:t>
            </a:r>
            <a:r>
              <a:rPr lang="nl-NL" dirty="0" err="1">
                <a:solidFill>
                  <a:prstClr val="black"/>
                </a:solidFill>
              </a:rPr>
              <a:t>advisors</a:t>
            </a:r>
            <a:r>
              <a:rPr lang="nl-NL" dirty="0">
                <a:solidFill>
                  <a:prstClr val="black"/>
                </a:solidFill>
              </a:rPr>
              <a:t>, </a:t>
            </a:r>
            <a:r>
              <a:rPr lang="nl-NL" dirty="0" err="1" smtClean="0">
                <a:solidFill>
                  <a:prstClr val="black"/>
                </a:solidFill>
              </a:rPr>
              <a:t>international</a:t>
            </a:r>
            <a:r>
              <a:rPr lang="nl-NL" dirty="0" smtClean="0">
                <a:solidFill>
                  <a:prstClr val="black"/>
                </a:solidFill>
              </a:rPr>
              <a:t> </a:t>
            </a:r>
            <a:r>
              <a:rPr lang="nl-NL" dirty="0">
                <a:solidFill>
                  <a:prstClr val="black"/>
                </a:solidFill>
              </a:rPr>
              <a:t>office</a:t>
            </a:r>
          </a:p>
          <a:p>
            <a:r>
              <a:rPr lang="nl-NL" dirty="0" err="1">
                <a:solidFill>
                  <a:prstClr val="black"/>
                </a:solidFill>
              </a:rPr>
              <a:t>Process</a:t>
            </a:r>
            <a:r>
              <a:rPr lang="nl-NL" dirty="0">
                <a:solidFill>
                  <a:prstClr val="black"/>
                </a:solidFill>
              </a:rPr>
              <a:t> workflow – control of </a:t>
            </a:r>
            <a:r>
              <a:rPr lang="nl-NL" dirty="0" err="1">
                <a:solidFill>
                  <a:prstClr val="black"/>
                </a:solidFill>
              </a:rPr>
              <a:t>seperate</a:t>
            </a:r>
            <a:r>
              <a:rPr lang="nl-NL" dirty="0">
                <a:solidFill>
                  <a:prstClr val="black"/>
                </a:solidFill>
              </a:rPr>
              <a:t> </a:t>
            </a:r>
            <a:r>
              <a:rPr lang="nl-NL" dirty="0" err="1">
                <a:solidFill>
                  <a:prstClr val="black"/>
                </a:solidFill>
              </a:rPr>
              <a:t>processes</a:t>
            </a:r>
            <a:r>
              <a:rPr lang="nl-NL" dirty="0">
                <a:solidFill>
                  <a:prstClr val="black"/>
                </a:solidFill>
              </a:rPr>
              <a:t>, multiple or single user </a:t>
            </a:r>
            <a:r>
              <a:rPr lang="nl-NL" dirty="0" err="1">
                <a:solidFill>
                  <a:prstClr val="black"/>
                </a:solidFill>
              </a:rPr>
              <a:t>groups</a:t>
            </a:r>
            <a:r>
              <a:rPr lang="nl-NL" dirty="0">
                <a:solidFill>
                  <a:prstClr val="black"/>
                </a:solidFill>
              </a:rPr>
              <a:t>, </a:t>
            </a:r>
          </a:p>
          <a:p>
            <a:pPr marL="0" indent="0">
              <a:buNone/>
            </a:pPr>
            <a:r>
              <a:rPr lang="nl-NL" dirty="0">
                <a:solidFill>
                  <a:prstClr val="black"/>
                </a:solidFill>
              </a:rPr>
              <a:t>    </a:t>
            </a:r>
            <a:r>
              <a:rPr lang="nl-NL" dirty="0" err="1">
                <a:solidFill>
                  <a:prstClr val="black"/>
                </a:solidFill>
              </a:rPr>
              <a:t>examples</a:t>
            </a:r>
            <a:r>
              <a:rPr lang="nl-NL" dirty="0">
                <a:solidFill>
                  <a:prstClr val="black"/>
                </a:solidFill>
              </a:rPr>
              <a:t>: Research Tracking, Teacher Training, </a:t>
            </a:r>
            <a:r>
              <a:rPr lang="nl-NL" dirty="0" err="1">
                <a:solidFill>
                  <a:prstClr val="black"/>
                </a:solidFill>
              </a:rPr>
              <a:t>Graduation</a:t>
            </a:r>
            <a:endParaRPr lang="en-US" dirty="0">
              <a:solidFill>
                <a:prstClr val="black"/>
              </a:solidFill>
            </a:endParaRPr>
          </a:p>
          <a:p>
            <a:endParaRPr lang="nl-NL" dirty="0"/>
          </a:p>
        </p:txBody>
      </p:sp>
    </p:spTree>
    <p:extLst>
      <p:ext uri="{BB962C8B-B14F-4D97-AF65-F5344CB8AC3E}">
        <p14:creationId xmlns:p14="http://schemas.microsoft.com/office/powerpoint/2010/main" val="12398461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2750" y="659871"/>
            <a:ext cx="10515600" cy="2852737"/>
          </a:xfrm>
        </p:spPr>
        <p:txBody>
          <a:bodyPr/>
          <a:lstStyle/>
          <a:p>
            <a:pPr algn="ctr"/>
            <a:r>
              <a:rPr lang="nl-NL" b="1" dirty="0" smtClean="0">
                <a:solidFill>
                  <a:schemeClr val="tx2"/>
                </a:solidFill>
              </a:rPr>
              <a:t>TECHNICAL</a:t>
            </a:r>
            <a:endParaRPr lang="en-US" b="1" dirty="0">
              <a:solidFill>
                <a:schemeClr val="tx2"/>
              </a:solidFill>
            </a:endParaRP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698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Nashville">
      <a:dk1>
        <a:srgbClr val="D9D9D9"/>
      </a:dk1>
      <a:lt1>
        <a:srgbClr val="F2F2F2"/>
      </a:lt1>
      <a:dk2>
        <a:srgbClr val="3F3F3F"/>
      </a:dk2>
      <a:lt2>
        <a:srgbClr val="9B9B9B"/>
      </a:lt2>
      <a:accent1>
        <a:srgbClr val="C00000"/>
      </a:accent1>
      <a:accent2>
        <a:srgbClr val="809EC2"/>
      </a:accent2>
      <a:accent3>
        <a:srgbClr val="A98D63"/>
      </a:accent3>
      <a:accent4>
        <a:srgbClr val="76A776"/>
      </a:accent4>
      <a:accent5>
        <a:srgbClr val="E8B54D"/>
      </a:accent5>
      <a:accent6>
        <a:srgbClr val="BFBFBF"/>
      </a:accent6>
      <a:hlink>
        <a:srgbClr val="F2F2F2"/>
      </a:hlink>
      <a:folHlink>
        <a:srgbClr val="D8D8D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2D50922-0409-4EF9-8211-EE2AEC783E66}" vid="{D8713D6C-9922-4F5F-AE8D-5D494B582906}"/>
    </a:ext>
  </a:extLst>
</a:theme>
</file>

<file path=ppt/theme/theme2.xml><?xml version="1.0" encoding="utf-8"?>
<a:theme xmlns:a="http://schemas.openxmlformats.org/drawingml/2006/main" name="Office Theme">
  <a:themeElements>
    <a:clrScheme name="Custom 13">
      <a:dk1>
        <a:sysClr val="windowText" lastClr="000000"/>
      </a:dk1>
      <a:lt1>
        <a:sysClr val="window" lastClr="FFFFFF"/>
      </a:lt1>
      <a:dk2>
        <a:srgbClr val="7F7F7F"/>
      </a:dk2>
      <a:lt2>
        <a:srgbClr val="E7E6E6"/>
      </a:lt2>
      <a:accent1>
        <a:srgbClr val="0288D1"/>
      </a:accent1>
      <a:accent2>
        <a:srgbClr val="F4511E"/>
      </a:accent2>
      <a:accent3>
        <a:srgbClr val="A5A5A5"/>
      </a:accent3>
      <a:accent4>
        <a:srgbClr val="E7E6E6"/>
      </a:accent4>
      <a:accent5>
        <a:srgbClr val="FFFFFF"/>
      </a:accent5>
      <a:accent6>
        <a:srgbClr val="0288D1"/>
      </a:accent6>
      <a:hlink>
        <a:srgbClr val="0288D1"/>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2D50922-0409-4EF9-8211-EE2AEC783E66}" vid="{D8713D6C-9922-4F5F-AE8D-5D494B582906}"/>
    </a:ext>
  </a:extLst>
</a:theme>
</file>

<file path=ppt/theme/themeOverride1.xml><?xml version="1.0" encoding="utf-8"?>
<a:themeOverride xmlns:a="http://schemas.openxmlformats.org/drawingml/2006/main">
  <a:clrScheme name="Nashville">
    <a:dk1>
      <a:srgbClr val="D9D9D9"/>
    </a:dk1>
    <a:lt1>
      <a:srgbClr val="F2F2F2"/>
    </a:lt1>
    <a:dk2>
      <a:srgbClr val="3F3F3F"/>
    </a:dk2>
    <a:lt2>
      <a:srgbClr val="9B9B9B"/>
    </a:lt2>
    <a:accent1>
      <a:srgbClr val="C00000"/>
    </a:accent1>
    <a:accent2>
      <a:srgbClr val="809EC2"/>
    </a:accent2>
    <a:accent3>
      <a:srgbClr val="A98D63"/>
    </a:accent3>
    <a:accent4>
      <a:srgbClr val="76A776"/>
    </a:accent4>
    <a:accent5>
      <a:srgbClr val="E8B54D"/>
    </a:accent5>
    <a:accent6>
      <a:srgbClr val="BFBFBF"/>
    </a:accent6>
    <a:hlink>
      <a:srgbClr val="F2F2F2"/>
    </a:hlink>
    <a:folHlink>
      <a:srgbClr val="D8D8D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BB01732DF0684381773BAE06732F60" ma:contentTypeVersion="5" ma:contentTypeDescription="Create a new document." ma:contentTypeScope="" ma:versionID="e632b4702d14a27ba87b1f211a7a2b92">
  <xsd:schema xmlns:xsd="http://www.w3.org/2001/XMLSchema" xmlns:xs="http://www.w3.org/2001/XMLSchema" xmlns:p="http://schemas.microsoft.com/office/2006/metadata/properties" xmlns:ns2="6be459cd-510b-4831-b44f-4f3dfe8e947b" targetNamespace="http://schemas.microsoft.com/office/2006/metadata/properties" ma:root="true" ma:fieldsID="16668e4a4f3eb267ed36c5aed6e82be4" ns2:_="">
    <xsd:import namespace="6be459cd-510b-4831-b44f-4f3dfe8e94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e459cd-510b-4831-b44f-4f3dfe8e947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69BDD3-5D00-450C-A7E3-CC6DD491A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e459cd-510b-4831-b44f-4f3dfe8e94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0D4228-A216-4FD9-9C1C-817B4488B4F0}">
  <ds:schemaRefs>
    <ds:schemaRef ds:uri="http://purl.org/dc/dcmitype/"/>
    <ds:schemaRef ds:uri="http://purl.org/dc/elements/1.1/"/>
    <ds:schemaRef ds:uri="http://schemas.microsoft.com/office/2006/documentManagement/types"/>
    <ds:schemaRef ds:uri="http://purl.org/dc/terms/"/>
    <ds:schemaRef ds:uri="http://www.w3.org/XML/1998/namespace"/>
    <ds:schemaRef ds:uri="6be459cd-510b-4831-b44f-4f3dfe8e947b"/>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64D99D50-7533-4D84-8491-68CF40A529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1480</TotalTime>
  <Words>2826</Words>
  <Application>Microsoft Office PowerPoint</Application>
  <PresentationFormat>Widescreen</PresentationFormat>
  <Paragraphs>319</Paragraphs>
  <Slides>48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Arial</vt:lpstr>
      <vt:lpstr>Calibri</vt:lpstr>
      <vt:lpstr>Calibri Light</vt:lpstr>
      <vt:lpstr>Courier New</vt:lpstr>
      <vt:lpstr>Tw Cen MT</vt:lpstr>
      <vt:lpstr>1_Office Theme</vt:lpstr>
      <vt:lpstr>Office Theme</vt:lpstr>
      <vt:lpstr>Usability 2.0: How to create advanced workcenters, dashboards and pagelets without AppDesigner</vt:lpstr>
      <vt:lpstr>PowerPoint Presentation</vt:lpstr>
      <vt:lpstr>PowerPoint Presentation</vt:lpstr>
      <vt:lpstr>PowerPoint Presentation</vt:lpstr>
      <vt:lpstr>Overview of this presentation</vt:lpstr>
      <vt:lpstr>PowerPoint Presentation</vt:lpstr>
      <vt:lpstr>Pagelets</vt:lpstr>
      <vt:lpstr>How to use WorkCenters</vt:lpstr>
      <vt:lpstr>TECHNICAL</vt:lpstr>
      <vt:lpstr>PowerPoint Presentation</vt:lpstr>
      <vt:lpstr>Workcenter basics: Configuration</vt:lpstr>
      <vt:lpstr>Structure and Content</vt:lpstr>
      <vt:lpstr>Security I</vt:lpstr>
      <vt:lpstr>Security II</vt:lpstr>
      <vt:lpstr>Pagelets: Tips &amp; Tricks - I</vt:lpstr>
      <vt:lpstr>Pagelet without customisations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Pagelets: Custom XSL - III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Amy Ewing</dc:creator>
  <cp:lastModifiedBy>Mark van der Molen</cp:lastModifiedBy>
  <cp:revision>68</cp:revision>
  <dcterms:created xsi:type="dcterms:W3CDTF">2017-11-13T17:54:36Z</dcterms:created>
  <dcterms:modified xsi:type="dcterms:W3CDTF">2018-03-25T21:08:18Z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0x01010010BB01732DF0684381773BAE06732F60</vt:lpwstr>
  </property>
</Properties>
</file>